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5" r:id="rId3"/>
  </p:sldMasterIdLst>
  <p:notesMasterIdLst>
    <p:notesMasterId r:id="rId8"/>
  </p:notesMasterIdLst>
  <p:sldIdLst>
    <p:sldId id="270" r:id="rId4"/>
    <p:sldId id="271" r:id="rId5"/>
    <p:sldId id="273" r:id="rId6"/>
    <p:sldId id="272" r:id="rId7"/>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2"/>
    <p:restoredTop sz="94710"/>
  </p:normalViewPr>
  <p:slideViewPr>
    <p:cSldViewPr snapToGrid="0" snapToObjects="1">
      <p:cViewPr>
        <p:scale>
          <a:sx n="33" d="100"/>
          <a:sy n="33" d="100"/>
        </p:scale>
        <p:origin x="3306" y="-180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99D8F-83A6-B647-AF5F-7FECB5753E0E}" type="datetimeFigureOut">
              <a:rPr lang="de-DE" smtClean="0"/>
              <a:t>13.10.2023</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082BA-12D5-DF42-AA39-7ED00557FE82}" type="slidenum">
              <a:rPr lang="de-DE" smtClean="0"/>
              <a:t>‹Nr.›</a:t>
            </a:fld>
            <a:endParaRPr lang="de-DE"/>
          </a:p>
        </p:txBody>
      </p:sp>
    </p:spTree>
    <p:extLst>
      <p:ext uri="{BB962C8B-B14F-4D97-AF65-F5344CB8AC3E}">
        <p14:creationId xmlns:p14="http://schemas.microsoft.com/office/powerpoint/2010/main" val="3544567393"/>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9913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13.10.2023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44826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5929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13.10.2023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138376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layout2019">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2CE7646-80BB-754A-89B3-D609CFE36A6F}"/>
              </a:ext>
            </a:extLst>
          </p:cNvPr>
          <p:cNvSpPr/>
          <p:nvPr userDrawn="1"/>
        </p:nvSpPr>
        <p:spPr>
          <a:xfrm>
            <a:off x="0" y="3663950"/>
            <a:ext cx="30275214" cy="487902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6A7253B8-D801-8D4D-B839-65940310B5F0}"/>
              </a:ext>
            </a:extLst>
          </p:cNvPr>
          <p:cNvSpPr>
            <a:spLocks noGrp="1"/>
          </p:cNvSpPr>
          <p:nvPr>
            <p:ph type="ctrTitle"/>
          </p:nvPr>
        </p:nvSpPr>
        <p:spPr>
          <a:xfrm>
            <a:off x="1327150" y="5182214"/>
            <a:ext cx="27578050" cy="738013"/>
          </a:xfrm>
          <a:prstGeom prst="rect">
            <a:avLst/>
          </a:prstGeom>
        </p:spPr>
        <p:txBody>
          <a:bodyPr anchor="ctr">
            <a:noAutofit/>
          </a:bodyPr>
          <a:lstStyle>
            <a:lvl1pPr algn="ctr">
              <a:defRPr sz="5400" b="1" cap="none" spc="300" baseline="0">
                <a:solidFill>
                  <a:schemeClr val="bg1"/>
                </a:solidFill>
                <a:latin typeface="Arial" panose="020B0604020202020204" pitchFamily="34" charset="0"/>
                <a:cs typeface="Arial" panose="020B0604020202020204" pitchFamily="34" charset="0"/>
              </a:defRPr>
            </a:lvl1pPr>
          </a:lstStyle>
          <a:p>
            <a:endParaRPr lang="de-DE" dirty="0"/>
          </a:p>
        </p:txBody>
      </p:sp>
      <p:sp>
        <p:nvSpPr>
          <p:cNvPr id="13" name="Textplatzhalter 10">
            <a:extLst>
              <a:ext uri="{FF2B5EF4-FFF2-40B4-BE49-F238E27FC236}">
                <a16:creationId xmlns:a16="http://schemas.microsoft.com/office/drawing/2014/main" id="{8B15D767-7F03-F743-9144-4966F401CAB8}"/>
              </a:ext>
            </a:extLst>
          </p:cNvPr>
          <p:cNvSpPr>
            <a:spLocks noGrp="1"/>
          </p:cNvSpPr>
          <p:nvPr>
            <p:ph type="body" sz="quarter" idx="59" hasCustomPrompt="1"/>
          </p:nvPr>
        </p:nvSpPr>
        <p:spPr>
          <a:xfrm>
            <a:off x="1327150" y="6481610"/>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Max Mustermann, Martina Musterfrau</a:t>
            </a:r>
          </a:p>
        </p:txBody>
      </p:sp>
      <p:sp>
        <p:nvSpPr>
          <p:cNvPr id="19" name="Textplatzhalter 10">
            <a:extLst>
              <a:ext uri="{FF2B5EF4-FFF2-40B4-BE49-F238E27FC236}">
                <a16:creationId xmlns:a16="http://schemas.microsoft.com/office/drawing/2014/main" id="{FE83AB71-7F85-7944-92E9-685736B464FE}"/>
              </a:ext>
            </a:extLst>
          </p:cNvPr>
          <p:cNvSpPr>
            <a:spLocks noGrp="1"/>
          </p:cNvSpPr>
          <p:nvPr>
            <p:ph type="body" sz="quarter" idx="61" hasCustomPrompt="1"/>
          </p:nvPr>
        </p:nvSpPr>
        <p:spPr>
          <a:xfrm>
            <a:off x="1327150" y="7253609"/>
            <a:ext cx="27578050" cy="738013"/>
          </a:xfrm>
          <a:prstGeom prst="rect">
            <a:avLst/>
          </a:prstGeom>
        </p:spPr>
        <p:txBody>
          <a:bodyPr anchor="ctr" anchorCtr="0"/>
          <a:lstStyle>
            <a:lvl1pPr marL="0" indent="0" algn="ctr">
              <a:buNone/>
              <a:tabLst>
                <a:tab pos="6823075" algn="l"/>
              </a:tabLst>
              <a:defRPr sz="3600" b="0" i="0" cap="none" spc="100" baseline="0">
                <a:solidFill>
                  <a:schemeClr val="bg1"/>
                </a:solidFill>
                <a:latin typeface="Arial" panose="020B0604020202020204" pitchFamily="34" charset="0"/>
                <a:cs typeface="Arial" panose="020B0604020202020204" pitchFamily="34" charset="0"/>
              </a:defRPr>
            </a:lvl1pPr>
          </a:lstStyle>
          <a:p>
            <a:pPr lvl="0"/>
            <a:r>
              <a:rPr lang="de-DE" dirty="0"/>
              <a:t>Studiengang, Fakultät, Hochschule</a:t>
            </a:r>
          </a:p>
        </p:txBody>
      </p:sp>
      <p:sp>
        <p:nvSpPr>
          <p:cNvPr id="41" name="Textplatzhalter 10">
            <a:extLst>
              <a:ext uri="{FF2B5EF4-FFF2-40B4-BE49-F238E27FC236}">
                <a16:creationId xmlns:a16="http://schemas.microsoft.com/office/drawing/2014/main" id="{EE064BEA-00DF-824C-BA56-7EF9352B62C6}"/>
              </a:ext>
            </a:extLst>
          </p:cNvPr>
          <p:cNvSpPr>
            <a:spLocks noGrp="1"/>
          </p:cNvSpPr>
          <p:nvPr>
            <p:ph type="body" sz="quarter" idx="63" hasCustomPrompt="1"/>
          </p:nvPr>
        </p:nvSpPr>
        <p:spPr>
          <a:xfrm>
            <a:off x="1327150" y="9270609"/>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3" name="Textplatzhalter 10">
            <a:extLst>
              <a:ext uri="{FF2B5EF4-FFF2-40B4-BE49-F238E27FC236}">
                <a16:creationId xmlns:a16="http://schemas.microsoft.com/office/drawing/2014/main" id="{652F8E39-9D2F-BE49-90B6-94E4F929E9DB}"/>
              </a:ext>
            </a:extLst>
          </p:cNvPr>
          <p:cNvSpPr>
            <a:spLocks noGrp="1"/>
          </p:cNvSpPr>
          <p:nvPr>
            <p:ph type="body" sz="quarter" idx="65" hasCustomPrompt="1"/>
          </p:nvPr>
        </p:nvSpPr>
        <p:spPr>
          <a:xfrm>
            <a:off x="12646592" y="9314091"/>
            <a:ext cx="10217884" cy="435072"/>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46" name="Textplatzhalter 10">
            <a:extLst>
              <a:ext uri="{FF2B5EF4-FFF2-40B4-BE49-F238E27FC236}">
                <a16:creationId xmlns:a16="http://schemas.microsoft.com/office/drawing/2014/main" id="{5F6A3D3C-E76C-C741-98AA-13509C31DF4A}"/>
              </a:ext>
            </a:extLst>
          </p:cNvPr>
          <p:cNvSpPr>
            <a:spLocks noGrp="1"/>
          </p:cNvSpPr>
          <p:nvPr>
            <p:ph type="body" sz="quarter" idx="67" hasCustomPrompt="1"/>
          </p:nvPr>
        </p:nvSpPr>
        <p:spPr>
          <a:xfrm>
            <a:off x="1327150" y="41610604"/>
            <a:ext cx="10217884" cy="478554"/>
          </a:xfrm>
          <a:prstGeom prst="rect">
            <a:avLst/>
          </a:prstGeom>
        </p:spPr>
        <p:txBody>
          <a:bodyPr anchor="ctr" anchorCtr="0"/>
          <a:lstStyle>
            <a:lvl1pPr marL="0" indent="0" algn="l">
              <a:buNone/>
              <a:tabLst>
                <a:tab pos="6823075" algn="l"/>
              </a:tabLst>
              <a:defRPr sz="3200" b="1" i="0" cap="none" spc="100" baseline="0">
                <a:solidFill>
                  <a:srgbClr val="002060"/>
                </a:solidFill>
                <a:latin typeface="Arial" panose="020B0604020202020204" pitchFamily="34" charset="0"/>
                <a:cs typeface="Arial" panose="020B0604020202020204" pitchFamily="34" charset="0"/>
              </a:defRPr>
            </a:lvl1pPr>
          </a:lstStyle>
          <a:p>
            <a:pPr lvl="0"/>
            <a:r>
              <a:rPr lang="de-DE" dirty="0"/>
              <a:t>E-Mail Adresse 1, E-Mail Adresse 2</a:t>
            </a:r>
          </a:p>
        </p:txBody>
      </p:sp>
      <p:cxnSp>
        <p:nvCxnSpPr>
          <p:cNvPr id="47" name="Gerade Verbindung 33">
            <a:extLst>
              <a:ext uri="{FF2B5EF4-FFF2-40B4-BE49-F238E27FC236}">
                <a16:creationId xmlns:a16="http://schemas.microsoft.com/office/drawing/2014/main" id="{7BBF7903-3E75-3047-A67F-D4452599B3BB}"/>
              </a:ext>
            </a:extLst>
          </p:cNvPr>
          <p:cNvCxnSpPr>
            <a:cxnSpLocks/>
          </p:cNvCxnSpPr>
          <p:nvPr userDrawn="1"/>
        </p:nvCxnSpPr>
        <p:spPr>
          <a:xfrm>
            <a:off x="1348581" y="17678398"/>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Textplatzhalter 10">
            <a:extLst>
              <a:ext uri="{FF2B5EF4-FFF2-40B4-BE49-F238E27FC236}">
                <a16:creationId xmlns:a16="http://schemas.microsoft.com/office/drawing/2014/main" id="{2F495A46-9399-EA44-A7EC-260A392560E5}"/>
              </a:ext>
            </a:extLst>
          </p:cNvPr>
          <p:cNvSpPr>
            <a:spLocks noGrp="1"/>
          </p:cNvSpPr>
          <p:nvPr>
            <p:ph type="body" sz="quarter" idx="68" hasCustomPrompt="1"/>
          </p:nvPr>
        </p:nvSpPr>
        <p:spPr>
          <a:xfrm>
            <a:off x="1345202"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50" name="Textplatzhalter 10">
            <a:extLst>
              <a:ext uri="{FF2B5EF4-FFF2-40B4-BE49-F238E27FC236}">
                <a16:creationId xmlns:a16="http://schemas.microsoft.com/office/drawing/2014/main" id="{A01DFABD-93B0-D046-A2EC-172B260F137E}"/>
              </a:ext>
            </a:extLst>
          </p:cNvPr>
          <p:cNvSpPr>
            <a:spLocks noGrp="1"/>
          </p:cNvSpPr>
          <p:nvPr>
            <p:ph type="body" sz="quarter" idx="69" hasCustomPrompt="1"/>
          </p:nvPr>
        </p:nvSpPr>
        <p:spPr>
          <a:xfrm>
            <a:off x="12646025" y="18096900"/>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53" name="Gerade Verbindung 33">
            <a:extLst>
              <a:ext uri="{FF2B5EF4-FFF2-40B4-BE49-F238E27FC236}">
                <a16:creationId xmlns:a16="http://schemas.microsoft.com/office/drawing/2014/main" id="{DD76B508-1CB0-C74D-BDF4-DB1FDDA2BBDE}"/>
              </a:ext>
            </a:extLst>
          </p:cNvPr>
          <p:cNvCxnSpPr>
            <a:cxnSpLocks/>
          </p:cNvCxnSpPr>
          <p:nvPr userDrawn="1"/>
        </p:nvCxnSpPr>
        <p:spPr>
          <a:xfrm>
            <a:off x="1345202" y="330546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platzhalter 10">
            <a:extLst>
              <a:ext uri="{FF2B5EF4-FFF2-40B4-BE49-F238E27FC236}">
                <a16:creationId xmlns:a16="http://schemas.microsoft.com/office/drawing/2014/main" id="{0DCD6AEE-E6C5-4243-AE32-1EEA4B8A66B0}"/>
              </a:ext>
            </a:extLst>
          </p:cNvPr>
          <p:cNvSpPr>
            <a:spLocks noGrp="1"/>
          </p:cNvSpPr>
          <p:nvPr>
            <p:ph type="body" sz="quarter" idx="74" hasCustomPrompt="1"/>
          </p:nvPr>
        </p:nvSpPr>
        <p:spPr>
          <a:xfrm>
            <a:off x="1327150"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3" name="Textplatzhalter 10">
            <a:extLst>
              <a:ext uri="{FF2B5EF4-FFF2-40B4-BE49-F238E27FC236}">
                <a16:creationId xmlns:a16="http://schemas.microsoft.com/office/drawing/2014/main" id="{4C710DDA-0FA2-204A-8902-18F637B1D561}"/>
              </a:ext>
            </a:extLst>
          </p:cNvPr>
          <p:cNvSpPr>
            <a:spLocks noGrp="1"/>
          </p:cNvSpPr>
          <p:nvPr>
            <p:ph type="body" sz="quarter" idx="75" hasCustomPrompt="1"/>
          </p:nvPr>
        </p:nvSpPr>
        <p:spPr>
          <a:xfrm>
            <a:off x="12646024" y="33633635"/>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65" name="Gerade Verbindung 33">
            <a:extLst>
              <a:ext uri="{FF2B5EF4-FFF2-40B4-BE49-F238E27FC236}">
                <a16:creationId xmlns:a16="http://schemas.microsoft.com/office/drawing/2014/main" id="{082F48AF-7EA8-BA4A-9141-EBB7ADE6C7C4}"/>
              </a:ext>
            </a:extLst>
          </p:cNvPr>
          <p:cNvCxnSpPr>
            <a:cxnSpLocks/>
          </p:cNvCxnSpPr>
          <p:nvPr userDrawn="1"/>
        </p:nvCxnSpPr>
        <p:spPr>
          <a:xfrm>
            <a:off x="1345202" y="24771926"/>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platzhalter 10">
            <a:extLst>
              <a:ext uri="{FF2B5EF4-FFF2-40B4-BE49-F238E27FC236}">
                <a16:creationId xmlns:a16="http://schemas.microsoft.com/office/drawing/2014/main" id="{D53C9803-9F45-9541-8AE7-A8C8AE684AF5}"/>
              </a:ext>
            </a:extLst>
          </p:cNvPr>
          <p:cNvSpPr>
            <a:spLocks noGrp="1"/>
          </p:cNvSpPr>
          <p:nvPr>
            <p:ph type="body" sz="quarter" idx="77" hasCustomPrompt="1"/>
          </p:nvPr>
        </p:nvSpPr>
        <p:spPr>
          <a:xfrm>
            <a:off x="1345202" y="25219706"/>
            <a:ext cx="10217884" cy="478554"/>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sp>
        <p:nvSpPr>
          <p:cNvPr id="67" name="Textplatzhalter 10">
            <a:extLst>
              <a:ext uri="{FF2B5EF4-FFF2-40B4-BE49-F238E27FC236}">
                <a16:creationId xmlns:a16="http://schemas.microsoft.com/office/drawing/2014/main" id="{1FE384EC-9D33-9E4E-B62B-47B7F3C1014F}"/>
              </a:ext>
            </a:extLst>
          </p:cNvPr>
          <p:cNvSpPr>
            <a:spLocks noGrp="1"/>
          </p:cNvSpPr>
          <p:nvPr>
            <p:ph type="body" sz="quarter" idx="78" hasCustomPrompt="1"/>
          </p:nvPr>
        </p:nvSpPr>
        <p:spPr>
          <a:xfrm>
            <a:off x="12646024" y="25219706"/>
            <a:ext cx="11931940" cy="478520"/>
          </a:xfrm>
          <a:prstGeom prst="rect">
            <a:avLst/>
          </a:prstGeom>
        </p:spPr>
        <p:txBody>
          <a:bodyPr anchor="ctr" anchorCtr="0"/>
          <a:lstStyle>
            <a:lvl1pPr marL="0" indent="0" algn="l">
              <a:buNone/>
              <a:tabLst>
                <a:tab pos="6823075" algn="l"/>
              </a:tabLst>
              <a:defRPr sz="3600" b="1" i="0" cap="none" spc="100" baseline="0">
                <a:solidFill>
                  <a:srgbClr val="002060"/>
                </a:solidFill>
                <a:latin typeface="Arial" panose="020B0604020202020204" pitchFamily="34" charset="0"/>
                <a:cs typeface="Arial" panose="020B0604020202020204" pitchFamily="34" charset="0"/>
              </a:defRPr>
            </a:lvl1pPr>
          </a:lstStyle>
          <a:p>
            <a:r>
              <a:rPr lang="en-US" b="1" cap="none" dirty="0" err="1"/>
              <a:t>Titel</a:t>
            </a:r>
            <a:r>
              <a:rPr lang="en-US" b="1" cap="none" dirty="0"/>
              <a:t> </a:t>
            </a:r>
            <a:r>
              <a:rPr lang="en-US" b="1" cap="none" dirty="0" err="1"/>
              <a:t>eingeben</a:t>
            </a:r>
            <a:endParaRPr lang="en-US" b="1" cap="none" dirty="0"/>
          </a:p>
        </p:txBody>
      </p:sp>
      <p:cxnSp>
        <p:nvCxnSpPr>
          <p:cNvPr id="72" name="Gerade Verbindung 33">
            <a:extLst>
              <a:ext uri="{FF2B5EF4-FFF2-40B4-BE49-F238E27FC236}">
                <a16:creationId xmlns:a16="http://schemas.microsoft.com/office/drawing/2014/main" id="{5A8BEEEF-D38F-5140-8D37-8EABC156DC6D}"/>
              </a:ext>
            </a:extLst>
          </p:cNvPr>
          <p:cNvCxnSpPr>
            <a:cxnSpLocks/>
          </p:cNvCxnSpPr>
          <p:nvPr userDrawn="1"/>
        </p:nvCxnSpPr>
        <p:spPr>
          <a:xfrm>
            <a:off x="1144250" y="41284200"/>
            <a:ext cx="2757805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Inhaltsplatzhalter 4">
            <a:extLst>
              <a:ext uri="{FF2B5EF4-FFF2-40B4-BE49-F238E27FC236}">
                <a16:creationId xmlns:a16="http://schemas.microsoft.com/office/drawing/2014/main" id="{42AA5B5B-5DEF-D74B-9260-F4110F425D57}"/>
              </a:ext>
            </a:extLst>
          </p:cNvPr>
          <p:cNvSpPr>
            <a:spLocks noGrp="1"/>
          </p:cNvSpPr>
          <p:nvPr>
            <p:ph sz="quarter" idx="83"/>
          </p:nvPr>
        </p:nvSpPr>
        <p:spPr>
          <a:xfrm>
            <a:off x="1344614" y="18955048"/>
            <a:ext cx="10217150"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8">
            <a:extLst>
              <a:ext uri="{FF2B5EF4-FFF2-40B4-BE49-F238E27FC236}">
                <a16:creationId xmlns:a16="http://schemas.microsoft.com/office/drawing/2014/main" id="{443B1CE1-52C9-AC4C-9DE5-2053B33E383A}"/>
              </a:ext>
            </a:extLst>
          </p:cNvPr>
          <p:cNvSpPr>
            <a:spLocks noGrp="1"/>
          </p:cNvSpPr>
          <p:nvPr>
            <p:ph sz="quarter" idx="84"/>
          </p:nvPr>
        </p:nvSpPr>
        <p:spPr>
          <a:xfrm>
            <a:off x="12700000" y="10061575"/>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8">
            <a:extLst>
              <a:ext uri="{FF2B5EF4-FFF2-40B4-BE49-F238E27FC236}">
                <a16:creationId xmlns:a16="http://schemas.microsoft.com/office/drawing/2014/main" id="{0D04FF25-B9FD-1547-8BF9-6805D523304B}"/>
              </a:ext>
            </a:extLst>
          </p:cNvPr>
          <p:cNvSpPr>
            <a:spLocks noGrp="1"/>
          </p:cNvSpPr>
          <p:nvPr>
            <p:ph sz="quarter" idx="85"/>
          </p:nvPr>
        </p:nvSpPr>
        <p:spPr>
          <a:xfrm>
            <a:off x="1370013" y="10097904"/>
            <a:ext cx="10218738" cy="72294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 name="Inhaltsplatzhalter 8">
            <a:extLst>
              <a:ext uri="{FF2B5EF4-FFF2-40B4-BE49-F238E27FC236}">
                <a16:creationId xmlns:a16="http://schemas.microsoft.com/office/drawing/2014/main" id="{8C53FBCB-9C13-DD46-9559-BBC3CDFD8C3A}"/>
              </a:ext>
            </a:extLst>
          </p:cNvPr>
          <p:cNvSpPr>
            <a:spLocks noGrp="1"/>
          </p:cNvSpPr>
          <p:nvPr>
            <p:ph sz="quarter" idx="86"/>
          </p:nvPr>
        </p:nvSpPr>
        <p:spPr>
          <a:xfrm>
            <a:off x="12700000" y="18955048"/>
            <a:ext cx="10218738" cy="542952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9" name="Inhaltsplatzhalter 8">
            <a:extLst>
              <a:ext uri="{FF2B5EF4-FFF2-40B4-BE49-F238E27FC236}">
                <a16:creationId xmlns:a16="http://schemas.microsoft.com/office/drawing/2014/main" id="{74F4F909-55FE-6140-A287-B6E63E8FDE17}"/>
              </a:ext>
            </a:extLst>
          </p:cNvPr>
          <p:cNvSpPr>
            <a:spLocks noGrp="1"/>
          </p:cNvSpPr>
          <p:nvPr>
            <p:ph sz="quarter" idx="87"/>
          </p:nvPr>
        </p:nvSpPr>
        <p:spPr>
          <a:xfrm>
            <a:off x="1370013" y="25874993"/>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4" name="Inhaltsplatzhalter 8">
            <a:extLst>
              <a:ext uri="{FF2B5EF4-FFF2-40B4-BE49-F238E27FC236}">
                <a16:creationId xmlns:a16="http://schemas.microsoft.com/office/drawing/2014/main" id="{4FE77AD3-88ED-C744-A4FA-1C9CC4BCDC43}"/>
              </a:ext>
            </a:extLst>
          </p:cNvPr>
          <p:cNvSpPr>
            <a:spLocks noGrp="1"/>
          </p:cNvSpPr>
          <p:nvPr>
            <p:ph sz="quarter" idx="88"/>
          </p:nvPr>
        </p:nvSpPr>
        <p:spPr>
          <a:xfrm>
            <a:off x="12646024" y="25888596"/>
            <a:ext cx="10218738"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8" name="Inhaltsplatzhalter 8">
            <a:extLst>
              <a:ext uri="{FF2B5EF4-FFF2-40B4-BE49-F238E27FC236}">
                <a16:creationId xmlns:a16="http://schemas.microsoft.com/office/drawing/2014/main" id="{673658D1-9F47-274F-9FF7-065DBCB46CFA}"/>
              </a:ext>
            </a:extLst>
          </p:cNvPr>
          <p:cNvSpPr>
            <a:spLocks noGrp="1"/>
          </p:cNvSpPr>
          <p:nvPr>
            <p:ph sz="quarter" idx="89"/>
          </p:nvPr>
        </p:nvSpPr>
        <p:spPr>
          <a:xfrm>
            <a:off x="23414038" y="25847600"/>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1" name="Inhaltsplatzhalter 8">
            <a:extLst>
              <a:ext uri="{FF2B5EF4-FFF2-40B4-BE49-F238E27FC236}">
                <a16:creationId xmlns:a16="http://schemas.microsoft.com/office/drawing/2014/main" id="{DE4A6315-1557-864A-BF04-F14E9EEC7818}"/>
              </a:ext>
            </a:extLst>
          </p:cNvPr>
          <p:cNvSpPr>
            <a:spLocks noGrp="1"/>
          </p:cNvSpPr>
          <p:nvPr>
            <p:ph sz="quarter" idx="90"/>
          </p:nvPr>
        </p:nvSpPr>
        <p:spPr>
          <a:xfrm>
            <a:off x="23395986" y="17827773"/>
            <a:ext cx="5509214" cy="66004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4" name="Inhaltsplatzhalter 8">
            <a:extLst>
              <a:ext uri="{FF2B5EF4-FFF2-40B4-BE49-F238E27FC236}">
                <a16:creationId xmlns:a16="http://schemas.microsoft.com/office/drawing/2014/main" id="{CBBEC95B-C590-4C4A-A839-6085B497A7D5}"/>
              </a:ext>
            </a:extLst>
          </p:cNvPr>
          <p:cNvSpPr>
            <a:spLocks noGrp="1"/>
          </p:cNvSpPr>
          <p:nvPr>
            <p:ph sz="quarter" idx="91"/>
          </p:nvPr>
        </p:nvSpPr>
        <p:spPr>
          <a:xfrm>
            <a:off x="23395986" y="10097905"/>
            <a:ext cx="5509214" cy="717064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6" name="Inhaltsplatzhalter 8">
            <a:extLst>
              <a:ext uri="{FF2B5EF4-FFF2-40B4-BE49-F238E27FC236}">
                <a16:creationId xmlns:a16="http://schemas.microsoft.com/office/drawing/2014/main" id="{969D9BE1-6369-F440-9BDF-448CA8DCB524}"/>
              </a:ext>
            </a:extLst>
          </p:cNvPr>
          <p:cNvSpPr>
            <a:spLocks noGrp="1"/>
          </p:cNvSpPr>
          <p:nvPr>
            <p:ph sz="quarter" idx="92"/>
          </p:nvPr>
        </p:nvSpPr>
        <p:spPr>
          <a:xfrm>
            <a:off x="1370012"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7" name="Inhaltsplatzhalter 8">
            <a:extLst>
              <a:ext uri="{FF2B5EF4-FFF2-40B4-BE49-F238E27FC236}">
                <a16:creationId xmlns:a16="http://schemas.microsoft.com/office/drawing/2014/main" id="{C2B2A7F1-54B3-314C-A4B5-1EED23949B10}"/>
              </a:ext>
            </a:extLst>
          </p:cNvPr>
          <p:cNvSpPr>
            <a:spLocks noGrp="1"/>
          </p:cNvSpPr>
          <p:nvPr>
            <p:ph sz="quarter" idx="93"/>
          </p:nvPr>
        </p:nvSpPr>
        <p:spPr>
          <a:xfrm>
            <a:off x="12743717" y="34475416"/>
            <a:ext cx="10175021" cy="6600495"/>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68468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1B88C2-C235-9F42-8FFA-233BBCC12C86}"/>
              </a:ext>
            </a:extLst>
          </p:cNvPr>
          <p:cNvSpPr>
            <a:spLocks noGrp="1"/>
          </p:cNvSpPr>
          <p:nvPr>
            <p:ph type="dt" sz="half" idx="10"/>
          </p:nvPr>
        </p:nvSpPr>
        <p:spPr/>
        <p:txBody>
          <a:bodyPr/>
          <a:lstStyle/>
          <a:p>
            <a:fld id="{D1973A6A-431C-2646-8DE9-3A1A8FF260FA}" type="datetimeFigureOut">
              <a:rPr lang="de-DE" smtClean="0"/>
              <a:t>13.10.2023</a:t>
            </a:fld>
            <a:endParaRPr lang="de-DE"/>
          </a:p>
        </p:txBody>
      </p:sp>
      <p:sp>
        <p:nvSpPr>
          <p:cNvPr id="4" name="Fußzeilenplatzhalter 3">
            <a:extLst>
              <a:ext uri="{FF2B5EF4-FFF2-40B4-BE49-F238E27FC236}">
                <a16:creationId xmlns:a16="http://schemas.microsoft.com/office/drawing/2014/main" id="{14989F5F-F97A-9C46-AF4E-786270285C9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FC4F3A4-4028-1749-8ACD-940A4AFEEBA2}"/>
              </a:ext>
            </a:extLst>
          </p:cNvPr>
          <p:cNvSpPr>
            <a:spLocks noGrp="1"/>
          </p:cNvSpPr>
          <p:nvPr>
            <p:ph type="sldNum" sz="quarter" idx="12"/>
          </p:nvPr>
        </p:nvSpPr>
        <p:spPr/>
        <p:txBody>
          <a:bodyPr/>
          <a:lstStyle/>
          <a:p>
            <a:fld id="{B200360B-D2D1-F44F-AC17-37C731288B11}" type="slidenum">
              <a:rPr lang="de-DE" smtClean="0"/>
              <a:t>‹Nr.›</a:t>
            </a:fld>
            <a:endParaRPr lang="de-DE"/>
          </a:p>
        </p:txBody>
      </p:sp>
    </p:spTree>
    <p:extLst>
      <p:ext uri="{BB962C8B-B14F-4D97-AF65-F5344CB8AC3E}">
        <p14:creationId xmlns:p14="http://schemas.microsoft.com/office/powerpoint/2010/main" val="344198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13.10.2023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728069" y="353486"/>
            <a:ext cx="7304132" cy="3396189"/>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089212371"/>
      </p:ext>
    </p:extLst>
  </p:cSld>
  <p:clrMap bg1="lt1" tx1="dk1" bg2="lt2" tx2="dk2" accent1="accent1" accent2="accent2" accent3="accent3" accent4="accent4" accent5="accent5" accent6="accent6" hlink="hlink" folHlink="folHlink"/>
  <p:sldLayoutIdLst>
    <p:sldLayoutId id="2147483661" r:id="rId1"/>
    <p:sldLayoutId id="2147483671"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13.10.2023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545800" y="1004160"/>
            <a:ext cx="4951192" cy="2278904"/>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3912061117"/>
      </p:ext>
    </p:extLst>
  </p:cSld>
  <p:clrMap bg1="lt1" tx1="dk1" bg2="lt2" tx2="dk2" accent1="accent1" accent2="accent2" accent3="accent3" accent4="accent4" accent5="accent5" accent6="accent6" hlink="hlink" folHlink="folHlink"/>
  <p:sldLayoutIdLst>
    <p:sldLayoutId id="2147483674" r:id="rId1"/>
    <p:sldLayoutId id="2147483673"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D1973A6A-431C-2646-8DE9-3A1A8FF260FA}" type="datetimeFigureOut">
              <a:rPr lang="de-DE" smtClean="0"/>
              <a:t>13.10.2023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B200360B-D2D1-F44F-AC17-37C731288B11}" type="slidenum">
              <a:rPr lang="de-DE" smtClean="0"/>
              <a:t>‹Nr.›</a:t>
            </a:fld>
            <a:endParaRPr lang="de-DE"/>
          </a:p>
        </p:txBody>
      </p:sp>
      <p:pic>
        <p:nvPicPr>
          <p:cNvPr id="10" name="Bild 3">
            <a:extLst>
              <a:ext uri="{FF2B5EF4-FFF2-40B4-BE49-F238E27FC236}">
                <a16:creationId xmlns:a16="http://schemas.microsoft.com/office/drawing/2014/main" id="{995D4CD4-9AAC-D14A-B239-6462B2C8C761}"/>
              </a:ext>
            </a:extLst>
          </p:cNvPr>
          <p:cNvPicPr>
            <a:picLocks noChangeAspect="1"/>
          </p:cNvPicPr>
          <p:nvPr userDrawn="1"/>
        </p:nvPicPr>
        <p:blipFill>
          <a:blip r:embed="rId4"/>
          <a:stretch>
            <a:fillRect/>
          </a:stretch>
        </p:blipFill>
        <p:spPr>
          <a:xfrm>
            <a:off x="23805210" y="852103"/>
            <a:ext cx="4798365" cy="2491696"/>
          </a:xfrm>
          <a:prstGeom prst="rect">
            <a:avLst/>
          </a:prstGeom>
        </p:spPr>
      </p:pic>
      <p:sp>
        <p:nvSpPr>
          <p:cNvPr id="2" name="Titelplatzhalter 1">
            <a:extLst>
              <a:ext uri="{FF2B5EF4-FFF2-40B4-BE49-F238E27FC236}">
                <a16:creationId xmlns:a16="http://schemas.microsoft.com/office/drawing/2014/main" id="{EAEB62CC-E468-4C4C-AB89-12BDD63E7848}"/>
              </a:ext>
            </a:extLst>
          </p:cNvPr>
          <p:cNvSpPr>
            <a:spLocks noGrp="1"/>
          </p:cNvSpPr>
          <p:nvPr>
            <p:ph type="title"/>
          </p:nvPr>
        </p:nvSpPr>
        <p:spPr>
          <a:xfrm>
            <a:off x="2081213" y="2279650"/>
            <a:ext cx="26112787" cy="82724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9D5EA11A-07E4-1245-AF1C-06520898EA42}"/>
              </a:ext>
            </a:extLst>
          </p:cNvPr>
          <p:cNvSpPr>
            <a:spLocks noGrp="1"/>
          </p:cNvSpPr>
          <p:nvPr>
            <p:ph type="body" idx="1"/>
          </p:nvPr>
        </p:nvSpPr>
        <p:spPr>
          <a:xfrm>
            <a:off x="2081213" y="11395075"/>
            <a:ext cx="26112787" cy="27157363"/>
          </a:xfrm>
          <a:prstGeom prst="rect">
            <a:avLst/>
          </a:prstGeom>
        </p:spPr>
        <p:txBody>
          <a:bodyPr vert="horz" lIns="91440" tIns="45720" rIns="91440" bIns="45720" rtlCol="0">
            <a:normAutofit/>
          </a:bodyPr>
          <a:lstStyle/>
          <a:p>
            <a:pPr lvl="0"/>
            <a:r>
              <a:rPr lang="de-DE" dirty="0"/>
              <a:t>Überschrift eingeben</a:t>
            </a:r>
          </a:p>
          <a:p>
            <a:pPr lvl="1"/>
            <a:r>
              <a:rPr lang="de-DE" dirty="0"/>
              <a:t>Liste</a:t>
            </a:r>
          </a:p>
          <a:p>
            <a:pPr lvl="2"/>
            <a:r>
              <a:rPr lang="de-DE" dirty="0"/>
              <a:t>Aufzählung</a:t>
            </a:r>
          </a:p>
          <a:p>
            <a:pPr lvl="3"/>
            <a:r>
              <a:rPr lang="de-DE" dirty="0"/>
              <a:t>Vierte Ebene</a:t>
            </a:r>
          </a:p>
          <a:p>
            <a:pPr lvl="4"/>
            <a:r>
              <a:rPr lang="de-DE" dirty="0"/>
              <a:t>Fünfte Ebene</a:t>
            </a:r>
          </a:p>
        </p:txBody>
      </p:sp>
    </p:spTree>
    <p:extLst>
      <p:ext uri="{BB962C8B-B14F-4D97-AF65-F5344CB8AC3E}">
        <p14:creationId xmlns:p14="http://schemas.microsoft.com/office/powerpoint/2010/main" val="4065715483"/>
      </p:ext>
    </p:extLst>
  </p:cSld>
  <p:clrMap bg1="lt1" tx1="dk1" bg2="lt2" tx2="dk2" accent1="accent1" accent2="accent2" accent3="accent3" accent4="accent4" accent5="accent5" accent6="accent6" hlink="hlink" folHlink="folHlink"/>
  <p:sldLayoutIdLst>
    <p:sldLayoutId id="2147483677" r:id="rId1"/>
    <p:sldLayoutId id="2147483676" r:id="rId2"/>
  </p:sldLayoutIdLst>
  <p:txStyles>
    <p:titleStyle>
      <a:lvl1pPr algn="l" defTabSz="3027487" rtl="0" eaLnBrk="1" latinLnBrk="0" hangingPunct="1">
        <a:lnSpc>
          <a:spcPct val="90000"/>
        </a:lnSpc>
        <a:spcBef>
          <a:spcPct val="0"/>
        </a:spcBef>
        <a:buNone/>
        <a:defRPr sz="14568" b="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3027487" rtl="0" eaLnBrk="1" latinLnBrk="0" hangingPunct="1">
        <a:lnSpc>
          <a:spcPct val="90000"/>
        </a:lnSpc>
        <a:spcBef>
          <a:spcPts val="3311"/>
        </a:spcBef>
        <a:buFont typeface="Arial" panose="020B0604020202020204" pitchFamily="34" charset="0"/>
        <a:buNone/>
        <a:defRPr sz="2800" b="1" kern="1200">
          <a:solidFill>
            <a:schemeClr val="tx1"/>
          </a:solidFill>
          <a:latin typeface="Arial" panose="020B0604020202020204" pitchFamily="34" charset="0"/>
          <a:ea typeface="+mn-ea"/>
          <a:cs typeface="Arial" panose="020B0604020202020204" pitchFamily="34" charset="0"/>
        </a:defRPr>
      </a:lvl1pPr>
      <a:lvl2pPr marL="39688" indent="328613" algn="l" defTabSz="3027487" rtl="0" eaLnBrk="1" latinLnBrk="0" hangingPunct="1">
        <a:lnSpc>
          <a:spcPct val="90000"/>
        </a:lnSpc>
        <a:spcBef>
          <a:spcPts val="1655"/>
        </a:spcBef>
        <a:buFont typeface="Arial" panose="020B0604020202020204" pitchFamily="34" charset="0"/>
        <a:buChar char="•"/>
        <a:tabLst/>
        <a:defRPr lang="de-DE" sz="2800" kern="1200" dirty="0" smtClean="0">
          <a:solidFill>
            <a:schemeClr val="tx1"/>
          </a:solidFill>
          <a:latin typeface="Arial" panose="020B0604020202020204" pitchFamily="34" charset="0"/>
          <a:ea typeface="+mn-ea"/>
          <a:cs typeface="Arial" panose="020B0604020202020204" pitchFamily="34" charset="0"/>
        </a:defRPr>
      </a:lvl2pPr>
      <a:lvl3pPr marL="982663" indent="-614363" algn="l" defTabSz="3027487" rtl="0" eaLnBrk="1" latinLnBrk="0" hangingPunct="1">
        <a:lnSpc>
          <a:spcPct val="90000"/>
        </a:lnSpc>
        <a:spcBef>
          <a:spcPts val="1655"/>
        </a:spcBef>
        <a:buFont typeface="+mj-lt"/>
        <a:buAutoNum type="arabicPeriod"/>
        <a:tabLst/>
        <a:defRPr sz="2800" i="0" kern="1200">
          <a:solidFill>
            <a:schemeClr val="tx1"/>
          </a:solidFill>
          <a:latin typeface="Arial" panose="020B0604020202020204" pitchFamily="34" charset="0"/>
          <a:ea typeface="+mn-ea"/>
          <a:cs typeface="Arial" panose="020B0604020202020204" pitchFamily="34" charset="0"/>
        </a:defRPr>
      </a:lvl3pPr>
      <a:lvl4pPr marL="1392238" indent="-409575" algn="l" defTabSz="3027487" rtl="0" eaLnBrk="1" latinLnBrk="0" hangingPunct="1">
        <a:lnSpc>
          <a:spcPct val="90000"/>
        </a:lnSpc>
        <a:spcBef>
          <a:spcPts val="1655"/>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4pPr>
      <a:lvl5pPr marL="1843088" indent="-409575" algn="l" defTabSz="3027487" rtl="0" eaLnBrk="1" latinLnBrk="0" hangingPunct="1">
        <a:lnSpc>
          <a:spcPct val="90000"/>
        </a:lnSpc>
        <a:spcBef>
          <a:spcPts val="1655"/>
        </a:spcBef>
        <a:buFont typeface="Arial" panose="020B0604020202020204" pitchFamily="34" charset="0"/>
        <a:buChar char="•"/>
        <a:tabLst/>
        <a:defRPr sz="15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mailto:Nicolaj.Stache@hs-heilbronn.de" TargetMode="External"/><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hyperlink" Target="mailto:Pascal.Graf@hs-heilbronn.de" TargetMode="Externa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platzhalter 2">
            <a:extLst>
              <a:ext uri="{FF2B5EF4-FFF2-40B4-BE49-F238E27FC236}">
                <a16:creationId xmlns:a16="http://schemas.microsoft.com/office/drawing/2014/main" id="{565EF3F8-7F36-8B4D-B569-396A65C0BB53}"/>
              </a:ext>
            </a:extLst>
          </p:cNvPr>
          <p:cNvSpPr txBox="1">
            <a:spLocks/>
          </p:cNvSpPr>
          <p:nvPr/>
        </p:nvSpPr>
        <p:spPr>
          <a:xfrm>
            <a:off x="1411817" y="41849257"/>
            <a:ext cx="27536774" cy="59594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3200" b="1"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Pascal.Graf@hs-heilbronn.de</a:t>
            </a:r>
            <a:r>
              <a:rPr lang="en-US" sz="3200" b="1"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Nicolaj.Stache@hs-heilbronn.de</a:t>
            </a:r>
            <a:r>
              <a:rPr lang="en-US" sz="3200" b="1" dirty="0">
                <a:latin typeface="Arial" panose="020B0604020202020204" pitchFamily="34" charset="0"/>
                <a:cs typeface="Arial" panose="020B0604020202020204" pitchFamily="34" charset="0"/>
              </a:rPr>
              <a:t> </a:t>
            </a:r>
          </a:p>
        </p:txBody>
      </p:sp>
      <p:sp>
        <p:nvSpPr>
          <p:cNvPr id="30" name="Textplatzhalter 3">
            <a:extLst>
              <a:ext uri="{FF2B5EF4-FFF2-40B4-BE49-F238E27FC236}">
                <a16:creationId xmlns:a16="http://schemas.microsoft.com/office/drawing/2014/main" id="{AD58E36A-AD28-1445-9B07-E74DEE2089C9}"/>
              </a:ext>
            </a:extLst>
          </p:cNvPr>
          <p:cNvSpPr txBox="1">
            <a:spLocks/>
          </p:cNvSpPr>
          <p:nvPr/>
        </p:nvSpPr>
        <p:spPr>
          <a:xfrm>
            <a:off x="1369389" y="841110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de-DE" sz="4000" b="1" dirty="0">
                <a:solidFill>
                  <a:schemeClr val="accent1">
                    <a:lumMod val="75000"/>
                  </a:schemeClr>
                </a:solidFill>
                <a:latin typeface="Arial" panose="020B0604020202020204" pitchFamily="34" charset="0"/>
                <a:cs typeface="Arial" panose="020B0604020202020204" pitchFamily="34" charset="0"/>
              </a:rPr>
              <a:t>Projektübersicht</a:t>
            </a:r>
          </a:p>
        </p:txBody>
      </p:sp>
      <p:sp>
        <p:nvSpPr>
          <p:cNvPr id="64" name="Textplatzhalter 6">
            <a:extLst>
              <a:ext uri="{FF2B5EF4-FFF2-40B4-BE49-F238E27FC236}">
                <a16:creationId xmlns:a16="http://schemas.microsoft.com/office/drawing/2014/main" id="{0BF9F852-ED39-274E-BF3E-7635E9833304}"/>
              </a:ext>
            </a:extLst>
          </p:cNvPr>
          <p:cNvSpPr txBox="1">
            <a:spLocks/>
          </p:cNvSpPr>
          <p:nvPr/>
        </p:nvSpPr>
        <p:spPr>
          <a:xfrm>
            <a:off x="1369393" y="25133692"/>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b="1" cap="none" dirty="0">
                <a:solidFill>
                  <a:schemeClr val="accent1">
                    <a:lumMod val="75000"/>
                  </a:schemeClr>
                </a:solidFill>
              </a:rPr>
              <a:t>Face Reenactment</a:t>
            </a:r>
          </a:p>
        </p:txBody>
      </p:sp>
      <p:sp>
        <p:nvSpPr>
          <p:cNvPr id="71" name="Textplatzhalter 14">
            <a:extLst>
              <a:ext uri="{FF2B5EF4-FFF2-40B4-BE49-F238E27FC236}">
                <a16:creationId xmlns:a16="http://schemas.microsoft.com/office/drawing/2014/main" id="{ECD31995-7943-1742-84F3-6D3B279815C7}"/>
              </a:ext>
            </a:extLst>
          </p:cNvPr>
          <p:cNvSpPr txBox="1">
            <a:spLocks/>
          </p:cNvSpPr>
          <p:nvPr/>
        </p:nvSpPr>
        <p:spPr>
          <a:xfrm>
            <a:off x="1332248" y="36223798"/>
            <a:ext cx="13231778" cy="5204948"/>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indent="-2764073">
              <a:spcAft>
                <a:spcPts val="1200"/>
              </a:spcAft>
              <a:buFont typeface="Arial" panose="020B0604020202020204" pitchFamily="34" charset="0"/>
              <a:buChar char="•"/>
            </a:pPr>
            <a:endParaRPr lang="en-US" sz="2799" b="1" dirty="0"/>
          </a:p>
          <a:p>
            <a:endParaRPr lang="en-US" dirty="0"/>
          </a:p>
        </p:txBody>
      </p:sp>
      <p:cxnSp>
        <p:nvCxnSpPr>
          <p:cNvPr id="72" name="Gerade Verbindung 33">
            <a:extLst>
              <a:ext uri="{FF2B5EF4-FFF2-40B4-BE49-F238E27FC236}">
                <a16:creationId xmlns:a16="http://schemas.microsoft.com/office/drawing/2014/main" id="{A72A518F-ABC5-7D4A-9F6B-8784C590285D}"/>
              </a:ext>
            </a:extLst>
          </p:cNvPr>
          <p:cNvCxnSpPr/>
          <p:nvPr/>
        </p:nvCxnSpPr>
        <p:spPr>
          <a:xfrm>
            <a:off x="1329711" y="15468543"/>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Gerade Verbindung 33">
            <a:extLst>
              <a:ext uri="{FF2B5EF4-FFF2-40B4-BE49-F238E27FC236}">
                <a16:creationId xmlns:a16="http://schemas.microsoft.com/office/drawing/2014/main" id="{F6632E25-3918-1244-8171-145C79E723EA}"/>
              </a:ext>
            </a:extLst>
          </p:cNvPr>
          <p:cNvCxnSpPr/>
          <p:nvPr/>
        </p:nvCxnSpPr>
        <p:spPr>
          <a:xfrm>
            <a:off x="1367804" y="25029870"/>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Gerade Verbindung 33">
            <a:extLst>
              <a:ext uri="{FF2B5EF4-FFF2-40B4-BE49-F238E27FC236}">
                <a16:creationId xmlns:a16="http://schemas.microsoft.com/office/drawing/2014/main" id="{0252C8AB-898D-AE4B-941C-0D9D5BA26A8E}"/>
              </a:ext>
            </a:extLst>
          </p:cNvPr>
          <p:cNvCxnSpPr/>
          <p:nvPr/>
        </p:nvCxnSpPr>
        <p:spPr>
          <a:xfrm>
            <a:off x="1405897" y="34843715"/>
            <a:ext cx="27450725"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Textplatzhalter 6">
            <a:extLst>
              <a:ext uri="{FF2B5EF4-FFF2-40B4-BE49-F238E27FC236}">
                <a16:creationId xmlns:a16="http://schemas.microsoft.com/office/drawing/2014/main" id="{B37B6A08-F4B9-5A4A-9C70-B99BCCBF98C3}"/>
              </a:ext>
            </a:extLst>
          </p:cNvPr>
          <p:cNvSpPr txBox="1">
            <a:spLocks/>
          </p:cNvSpPr>
          <p:nvPr/>
        </p:nvSpPr>
        <p:spPr>
          <a:xfrm>
            <a:off x="1369393" y="35272005"/>
            <a:ext cx="13215254"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de-DE" sz="3999" b="1" cap="none" dirty="0"/>
              <a:t>Weitere Forschung</a:t>
            </a:r>
          </a:p>
        </p:txBody>
      </p:sp>
      <p:sp>
        <p:nvSpPr>
          <p:cNvPr id="76" name="Textplatzhalter 6">
            <a:extLst>
              <a:ext uri="{FF2B5EF4-FFF2-40B4-BE49-F238E27FC236}">
                <a16:creationId xmlns:a16="http://schemas.microsoft.com/office/drawing/2014/main" id="{631A7142-F3AC-154B-9D9F-1F7131A51732}"/>
              </a:ext>
            </a:extLst>
          </p:cNvPr>
          <p:cNvSpPr txBox="1">
            <a:spLocks/>
          </p:cNvSpPr>
          <p:nvPr/>
        </p:nvSpPr>
        <p:spPr>
          <a:xfrm>
            <a:off x="20461270" y="35158318"/>
            <a:ext cx="10910065" cy="915817"/>
          </a:xfrm>
          <a:prstGeom prst="rect">
            <a:avLst/>
          </a:prstGeom>
        </p:spPr>
        <p:txBody>
          <a:bodyPr/>
          <a:lstStyle>
            <a:lvl1pPr marL="0" indent="0" algn="l" defTabSz="2088170" rtl="0" eaLnBrk="1" latinLnBrk="0" hangingPunct="1">
              <a:spcBef>
                <a:spcPct val="20000"/>
              </a:spcBef>
              <a:buFont typeface="Arial"/>
              <a:buNone/>
              <a:defRPr sz="4000" b="0" i="0" kern="1200" cap="all" spc="100" baseline="0">
                <a:solidFill>
                  <a:srgbClr val="0E3F8E"/>
                </a:solidFill>
                <a:latin typeface="Arial" panose="020B0604020202020204" pitchFamily="34" charset="0"/>
                <a:ea typeface="+mn-ea"/>
                <a:cs typeface="Arial" panose="020B0604020202020204" pitchFamily="34" charset="0"/>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US" sz="3999" b="1" cap="none" dirty="0" err="1"/>
              <a:t>Quellen</a:t>
            </a:r>
            <a:endParaRPr lang="en-US" sz="3999" b="1" cap="none" dirty="0"/>
          </a:p>
        </p:txBody>
      </p:sp>
      <p:sp>
        <p:nvSpPr>
          <p:cNvPr id="77" name="Textplatzhalter 14">
            <a:extLst>
              <a:ext uri="{FF2B5EF4-FFF2-40B4-BE49-F238E27FC236}">
                <a16:creationId xmlns:a16="http://schemas.microsoft.com/office/drawing/2014/main" id="{BEAB105C-47DB-0A4F-AB65-261DC59A6712}"/>
              </a:ext>
            </a:extLst>
          </p:cNvPr>
          <p:cNvSpPr txBox="1">
            <a:spLocks/>
          </p:cNvSpPr>
          <p:nvPr/>
        </p:nvSpPr>
        <p:spPr>
          <a:xfrm>
            <a:off x="1352688" y="9198410"/>
            <a:ext cx="12508455" cy="6180077"/>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algn="just"/>
            <a:r>
              <a:rPr lang="de-DE" sz="2799" b="1" dirty="0">
                <a:latin typeface="Arial" panose="020B0604020202020204" pitchFamily="34" charset="0"/>
                <a:cs typeface="Arial" panose="020B0604020202020204" pitchFamily="34" charset="0"/>
              </a:rPr>
              <a:t>Möglichkeiten:</a:t>
            </a:r>
          </a:p>
          <a:p>
            <a:pPr marL="648000" lvl="0" indent="-432000" algn="just">
              <a:buFont typeface="Arial" panose="020B0604020202020204" pitchFamily="34" charset="0"/>
              <a:buChar char="•"/>
            </a:pPr>
            <a:r>
              <a:rPr lang="de-DE" sz="2800" dirty="0"/>
              <a:t>Der Demonstrator zeigt die Fähigkeit modernster KI-Algorithmen, das Gesicht eines Menschen in einer Filmszene (Target) durch ein beliebiges anderes Gesicht (Source) austauschen, wobei der Gesichtsausdruck der Target-Person erhalten bleibt.</a:t>
            </a:r>
          </a:p>
          <a:p>
            <a:pPr marL="648000" lvl="0" indent="-432000" algn="just">
              <a:buFont typeface="Arial" panose="020B0604020202020204" pitchFamily="34" charset="0"/>
              <a:buChar char="•"/>
            </a:pPr>
            <a:r>
              <a:rPr lang="de-DE" sz="2800" dirty="0"/>
              <a:t>Zudem ist es mit dem </a:t>
            </a:r>
            <a:r>
              <a:rPr lang="de-DE" sz="2800" i="1" dirty="0"/>
              <a:t>Face Wizard </a:t>
            </a:r>
            <a:r>
              <a:rPr lang="de-DE" sz="2800" dirty="0"/>
              <a:t>möglich, die Mimik einer Person von einem Video auf eine beliebige andere Person zu übertragen.</a:t>
            </a:r>
            <a:br>
              <a:rPr lang="de-DE" sz="2800" dirty="0"/>
            </a:br>
            <a:endParaRPr lang="de-DE" sz="2799" b="1" dirty="0">
              <a:latin typeface="Arial" panose="020B0604020202020204" pitchFamily="34" charset="0"/>
              <a:cs typeface="Arial" panose="020B0604020202020204" pitchFamily="34" charset="0"/>
            </a:endParaRPr>
          </a:p>
          <a:p>
            <a:pPr algn="just"/>
            <a:r>
              <a:rPr lang="de-DE" sz="2799" b="1" dirty="0">
                <a:latin typeface="Arial" panose="020B0604020202020204" pitchFamily="34" charset="0"/>
                <a:cs typeface="Arial" panose="020B0604020202020204" pitchFamily="34" charset="0"/>
              </a:rPr>
              <a:t>Ansatz / Ziele:</a:t>
            </a:r>
          </a:p>
          <a:p>
            <a:pPr marL="648000" indent="-432000" algn="just">
              <a:buFont typeface="Arial" panose="020B0604020202020204" pitchFamily="34" charset="0"/>
              <a:buChar char="•"/>
            </a:pPr>
            <a:r>
              <a:rPr lang="de-DE" sz="2799" dirty="0">
                <a:latin typeface="Arial" panose="020B0604020202020204" pitchFamily="34" charset="0"/>
                <a:cs typeface="Arial" panose="020B0604020202020204" pitchFamily="34" charset="0"/>
              </a:rPr>
              <a:t>Für die </a:t>
            </a:r>
            <a:r>
              <a:rPr lang="de-DE" sz="2799" i="1" dirty="0">
                <a:latin typeface="Arial" panose="020B0604020202020204" pitchFamily="34" charset="0"/>
                <a:cs typeface="Arial" panose="020B0604020202020204" pitchFamily="34" charset="0"/>
              </a:rPr>
              <a:t>Face Swap </a:t>
            </a:r>
            <a:r>
              <a:rPr lang="de-DE" sz="2799" dirty="0">
                <a:latin typeface="Arial" panose="020B0604020202020204" pitchFamily="34" charset="0"/>
                <a:cs typeface="Arial" panose="020B0604020202020204" pitchFamily="34" charset="0"/>
              </a:rPr>
              <a:t>Funktion erstellt ein neuronales Netzwerk Bilder mit der Identität der Source-Person und der Mimik aus dem Target-Image.</a:t>
            </a:r>
          </a:p>
          <a:p>
            <a:pPr marL="648000" indent="-432000" algn="just">
              <a:buFont typeface="Arial" panose="020B0604020202020204" pitchFamily="34" charset="0"/>
              <a:buChar char="•"/>
            </a:pPr>
            <a:r>
              <a:rPr lang="de-DE" sz="2799" dirty="0">
                <a:latin typeface="Arial" panose="020B0604020202020204" pitchFamily="34" charset="0"/>
                <a:cs typeface="Arial" panose="020B0604020202020204" pitchFamily="34" charset="0"/>
              </a:rPr>
              <a:t>Für das </a:t>
            </a:r>
            <a:r>
              <a:rPr lang="de-DE" sz="2799" i="1" dirty="0">
                <a:latin typeface="Arial" panose="020B0604020202020204" pitchFamily="34" charset="0"/>
                <a:cs typeface="Arial" panose="020B0604020202020204" pitchFamily="34" charset="0"/>
              </a:rPr>
              <a:t>Face Reenactment </a:t>
            </a:r>
            <a:r>
              <a:rPr lang="de-DE" sz="2799" dirty="0">
                <a:latin typeface="Arial" panose="020B0604020202020204" pitchFamily="34" charset="0"/>
                <a:cs typeface="Arial" panose="020B0604020202020204" pitchFamily="34" charset="0"/>
              </a:rPr>
              <a:t>wird die Mimik unabhängig von der Identität aus einem Video extrahiert und durch ein neuronales Netzwerk auf eine andere Person übertragen. </a:t>
            </a:r>
          </a:p>
          <a:p>
            <a:pPr marL="648000" indent="-432000" algn="just">
              <a:buFont typeface="Arial" panose="020B0604020202020204" pitchFamily="34" charset="0"/>
              <a:buChar char="•"/>
            </a:pPr>
            <a:endParaRPr lang="de-DE" dirty="0">
              <a:latin typeface="Arial" panose="020B0604020202020204" pitchFamily="34" charset="0"/>
              <a:cs typeface="Arial" panose="020B0604020202020204" pitchFamily="34" charset="0"/>
            </a:endParaRPr>
          </a:p>
        </p:txBody>
      </p:sp>
      <p:sp>
        <p:nvSpPr>
          <p:cNvPr id="82" name="Rechteck 81">
            <a:extLst>
              <a:ext uri="{FF2B5EF4-FFF2-40B4-BE49-F238E27FC236}">
                <a16:creationId xmlns:a16="http://schemas.microsoft.com/office/drawing/2014/main" id="{B7DB6692-061F-0846-881A-506B9761FE02}"/>
              </a:ext>
            </a:extLst>
          </p:cNvPr>
          <p:cNvSpPr/>
          <p:nvPr/>
        </p:nvSpPr>
        <p:spPr>
          <a:xfrm>
            <a:off x="1" y="3726129"/>
            <a:ext cx="30275213" cy="4550955"/>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dirty="0"/>
          </a:p>
        </p:txBody>
      </p:sp>
      <p:sp>
        <p:nvSpPr>
          <p:cNvPr id="85" name="Titel 1">
            <a:extLst>
              <a:ext uri="{FF2B5EF4-FFF2-40B4-BE49-F238E27FC236}">
                <a16:creationId xmlns:a16="http://schemas.microsoft.com/office/drawing/2014/main" id="{CF7D0ED3-E0F4-2C43-8F1A-27FBDB72E94B}"/>
              </a:ext>
            </a:extLst>
          </p:cNvPr>
          <p:cNvSpPr txBox="1">
            <a:spLocks/>
          </p:cNvSpPr>
          <p:nvPr/>
        </p:nvSpPr>
        <p:spPr>
          <a:xfrm>
            <a:off x="1283684" y="4149744"/>
            <a:ext cx="27572937" cy="2193000"/>
          </a:xfrm>
          <a:prstGeom prst="rect">
            <a:avLst/>
          </a:prstGeom>
        </p:spPr>
        <p:txBody>
          <a:bodyP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lnSpc>
                <a:spcPct val="100000"/>
              </a:lnSpc>
            </a:pPr>
            <a:r>
              <a:rPr lang="de-DE" sz="6000" b="1" dirty="0">
                <a:solidFill>
                  <a:schemeClr val="bg1"/>
                </a:solidFill>
                <a:latin typeface="Arial" panose="020B0604020202020204" pitchFamily="34" charset="0"/>
                <a:cs typeface="Arial" panose="020B0604020202020204" pitchFamily="34" charset="0"/>
              </a:rPr>
              <a:t>HHN Face Wizard</a:t>
            </a:r>
            <a:br>
              <a:rPr lang="de-DE" sz="6000" b="1" dirty="0">
                <a:solidFill>
                  <a:schemeClr val="bg1"/>
                </a:solidFill>
                <a:latin typeface="Arial" panose="020B0604020202020204" pitchFamily="34" charset="0"/>
                <a:cs typeface="Arial" panose="020B0604020202020204" pitchFamily="34" charset="0"/>
              </a:rPr>
            </a:br>
            <a:r>
              <a:rPr lang="de-DE" sz="4800" b="1" dirty="0">
                <a:solidFill>
                  <a:schemeClr val="bg1"/>
                </a:solidFill>
                <a:latin typeface="Arial" panose="020B0604020202020204" pitchFamily="34" charset="0"/>
                <a:cs typeface="Arial" panose="020B0604020202020204" pitchFamily="34" charset="0"/>
              </a:rPr>
              <a:t>Interaktives Deep Fake User Interface</a:t>
            </a:r>
            <a:endParaRPr lang="en-US" sz="6000" b="1" dirty="0">
              <a:solidFill>
                <a:schemeClr val="bg1"/>
              </a:solidFill>
              <a:latin typeface="Arial" panose="020B0604020202020204" pitchFamily="34" charset="0"/>
              <a:cs typeface="Arial" panose="020B0604020202020204" pitchFamily="34" charset="0"/>
            </a:endParaRPr>
          </a:p>
        </p:txBody>
      </p:sp>
      <p:sp>
        <p:nvSpPr>
          <p:cNvPr id="86" name="Titel 1">
            <a:extLst>
              <a:ext uri="{FF2B5EF4-FFF2-40B4-BE49-F238E27FC236}">
                <a16:creationId xmlns:a16="http://schemas.microsoft.com/office/drawing/2014/main" id="{A3DB0FF7-B3E3-844A-BDEB-E0A06C735D1E}"/>
              </a:ext>
            </a:extLst>
          </p:cNvPr>
          <p:cNvSpPr txBox="1">
            <a:spLocks/>
          </p:cNvSpPr>
          <p:nvPr/>
        </p:nvSpPr>
        <p:spPr>
          <a:xfrm>
            <a:off x="1418592" y="5922265"/>
            <a:ext cx="27572937" cy="2193000"/>
          </a:xfrm>
          <a:prstGeom prst="rect">
            <a:avLst/>
          </a:prstGeom>
        </p:spPr>
        <p:txBody>
          <a:bodyPr anchor="ct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r>
              <a:rPr lang="en-US" sz="4000" dirty="0">
                <a:solidFill>
                  <a:schemeClr val="bg1"/>
                </a:solidFill>
                <a:latin typeface="Arial" panose="020B0604020202020204" pitchFamily="34" charset="0"/>
                <a:cs typeface="Arial" panose="020B0604020202020204" pitchFamily="34" charset="0"/>
              </a:rPr>
              <a:t>Pascal Graf und </a:t>
            </a:r>
            <a:r>
              <a:rPr lang="en-US" sz="4000" dirty="0" err="1">
                <a:solidFill>
                  <a:schemeClr val="bg1"/>
                </a:solidFill>
                <a:latin typeface="Arial" panose="020B0604020202020204" pitchFamily="34" charset="0"/>
                <a:cs typeface="Arial" panose="020B0604020202020204" pitchFamily="34" charset="0"/>
              </a:rPr>
              <a:t>Nicolaj</a:t>
            </a:r>
            <a:r>
              <a:rPr lang="en-US" sz="4000" dirty="0">
                <a:solidFill>
                  <a:schemeClr val="bg1"/>
                </a:solidFill>
                <a:latin typeface="Arial" panose="020B0604020202020204" pitchFamily="34" charset="0"/>
                <a:cs typeface="Arial" panose="020B0604020202020204" pitchFamily="34" charset="0"/>
              </a:rPr>
              <a:t> C. Stache</a:t>
            </a:r>
          </a:p>
          <a:p>
            <a:pPr algn="ctr"/>
            <a:r>
              <a:rPr lang="en-US" sz="4000" dirty="0">
                <a:solidFill>
                  <a:schemeClr val="bg1"/>
                </a:solidFill>
                <a:latin typeface="Arial" panose="020B0604020202020204" pitchFamily="34" charset="0"/>
                <a:cs typeface="Arial" panose="020B0604020202020204" pitchFamily="34" charset="0"/>
              </a:rPr>
              <a:t>Heilbronn University of Applied Sciences</a:t>
            </a:r>
          </a:p>
        </p:txBody>
      </p:sp>
      <p:cxnSp>
        <p:nvCxnSpPr>
          <p:cNvPr id="89" name="Gerade Verbindung 33">
            <a:extLst>
              <a:ext uri="{FF2B5EF4-FFF2-40B4-BE49-F238E27FC236}">
                <a16:creationId xmlns:a16="http://schemas.microsoft.com/office/drawing/2014/main" id="{AE293FA5-B2C4-864B-8F67-001A142948FE}"/>
              </a:ext>
            </a:extLst>
          </p:cNvPr>
          <p:cNvCxnSpPr/>
          <p:nvPr/>
        </p:nvCxnSpPr>
        <p:spPr>
          <a:xfrm>
            <a:off x="1352688" y="41595002"/>
            <a:ext cx="27450726"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platzhalter 14">
            <a:extLst>
              <a:ext uri="{FF2B5EF4-FFF2-40B4-BE49-F238E27FC236}">
                <a16:creationId xmlns:a16="http://schemas.microsoft.com/office/drawing/2014/main" id="{E6CCF165-F676-569D-8116-5E7B884B9867}"/>
              </a:ext>
            </a:extLst>
          </p:cNvPr>
          <p:cNvSpPr txBox="1">
            <a:spLocks/>
          </p:cNvSpPr>
          <p:nvPr/>
        </p:nvSpPr>
        <p:spPr>
          <a:xfrm>
            <a:off x="1405896" y="16248879"/>
            <a:ext cx="12818104" cy="466071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216000" indent="0" algn="just">
              <a:lnSpc>
                <a:spcPct val="100000"/>
              </a:lnSpc>
              <a:spcBef>
                <a:spcPts val="0"/>
              </a:spcBef>
              <a:buNone/>
            </a:pPr>
            <a:r>
              <a:rPr lang="de-DE" sz="2799" b="1" dirty="0">
                <a:latin typeface="Arial" panose="020B0604020202020204" pitchFamily="34" charset="0"/>
                <a:cs typeface="Arial" panose="020B0604020202020204" pitchFamily="34" charset="0"/>
              </a:rPr>
              <a:t>Funktionsweise:</a:t>
            </a:r>
            <a:endParaRPr lang="de-DE" sz="2799" dirty="0">
              <a:latin typeface="Arial" panose="020B0604020202020204" pitchFamily="34" charset="0"/>
              <a:cs typeface="Arial" panose="020B0604020202020204" pitchFamily="34" charset="0"/>
            </a:endParaRP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Basiert auf „</a:t>
            </a:r>
            <a:r>
              <a:rPr lang="de-DE" sz="2799" dirty="0" err="1">
                <a:latin typeface="Arial" panose="020B0604020202020204" pitchFamily="34" charset="0"/>
                <a:cs typeface="Arial" panose="020B0604020202020204" pitchFamily="34" charset="0"/>
              </a:rPr>
              <a:t>SimSwap</a:t>
            </a:r>
            <a:r>
              <a:rPr lang="de-DE" sz="2799" dirty="0">
                <a:latin typeface="Arial" panose="020B0604020202020204" pitchFamily="34" charset="0"/>
                <a:cs typeface="Arial" panose="020B0604020202020204" pitchFamily="34" charset="0"/>
              </a:rPr>
              <a:t>: An </a:t>
            </a:r>
            <a:r>
              <a:rPr lang="de-DE" sz="2799" dirty="0" err="1">
                <a:latin typeface="Arial" panose="020B0604020202020204" pitchFamily="34" charset="0"/>
                <a:cs typeface="Arial" panose="020B0604020202020204" pitchFamily="34" charset="0"/>
              </a:rPr>
              <a:t>Efficient</a:t>
            </a:r>
            <a:r>
              <a:rPr lang="de-DE" sz="2799" dirty="0">
                <a:latin typeface="Arial" panose="020B0604020202020204" pitchFamily="34" charset="0"/>
                <a:cs typeface="Arial" panose="020B0604020202020204" pitchFamily="34" charset="0"/>
              </a:rPr>
              <a:t> Framework </a:t>
            </a:r>
            <a:r>
              <a:rPr lang="de-DE" sz="2799" dirty="0" err="1">
                <a:latin typeface="Arial" panose="020B0604020202020204" pitchFamily="34" charset="0"/>
                <a:cs typeface="Arial" panose="020B0604020202020204" pitchFamily="34" charset="0"/>
              </a:rPr>
              <a:t>For</a:t>
            </a:r>
            <a:r>
              <a:rPr lang="de-DE" sz="2799" dirty="0">
                <a:latin typeface="Arial" panose="020B0604020202020204" pitchFamily="34" charset="0"/>
                <a:cs typeface="Arial" panose="020B0604020202020204" pitchFamily="34" charset="0"/>
              </a:rPr>
              <a:t> High Fidelity Face </a:t>
            </a:r>
            <a:r>
              <a:rPr lang="de-DE" sz="2799" dirty="0" err="1">
                <a:latin typeface="Arial" panose="020B0604020202020204" pitchFamily="34" charset="0"/>
                <a:cs typeface="Arial" panose="020B0604020202020204" pitchFamily="34" charset="0"/>
              </a:rPr>
              <a:t>Swapping</a:t>
            </a:r>
            <a:r>
              <a:rPr lang="de-DE" sz="2799" dirty="0">
                <a:latin typeface="Arial" panose="020B0604020202020204" pitchFamily="34" charset="0"/>
                <a:cs typeface="Arial" panose="020B0604020202020204" pitchFamily="34" charset="0"/>
              </a:rPr>
              <a:t>“ [1].</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Ein </a:t>
            </a:r>
            <a:r>
              <a:rPr lang="de-DE" sz="2799" i="1" dirty="0">
                <a:latin typeface="Arial" panose="020B0604020202020204" pitchFamily="34" charset="0"/>
                <a:cs typeface="Arial" panose="020B0604020202020204" pitchFamily="34" charset="0"/>
              </a:rPr>
              <a:t>Generator</a:t>
            </a:r>
            <a:r>
              <a:rPr lang="de-DE" sz="2799" dirty="0">
                <a:latin typeface="Arial" panose="020B0604020202020204" pitchFamily="34" charset="0"/>
                <a:cs typeface="Arial" panose="020B0604020202020204" pitchFamily="34" charset="0"/>
              </a:rPr>
              <a:t> extrahiert Informationen über Identität und Mimik aus dem Target-Image und ersetzt die Identität durch jene aus einem Source-Image.</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Zum Training werden zusätzlich ein </a:t>
            </a:r>
            <a:r>
              <a:rPr lang="de-DE" sz="2799" i="1" dirty="0">
                <a:latin typeface="Arial" panose="020B0604020202020204" pitchFamily="34" charset="0"/>
                <a:cs typeface="Arial" panose="020B0604020202020204" pitchFamily="34" charset="0"/>
              </a:rPr>
              <a:t>Diskriminator</a:t>
            </a:r>
            <a:r>
              <a:rPr lang="de-DE" sz="2799" dirty="0">
                <a:latin typeface="Arial" panose="020B0604020202020204" pitchFamily="34" charset="0"/>
                <a:cs typeface="Arial" panose="020B0604020202020204" pitchFamily="34" charset="0"/>
              </a:rPr>
              <a:t>, der beurteilt, wie realistisch das Bild ist sowie ein Identity Extractor, der die Identitäten der Personen extrahiert, genutzt. </a:t>
            </a:r>
          </a:p>
          <a:p>
            <a:pPr marL="216000" indent="0" algn="just">
              <a:lnSpc>
                <a:spcPct val="100000"/>
              </a:lnSpc>
              <a:spcBef>
                <a:spcPts val="0"/>
              </a:spcBef>
              <a:buNone/>
            </a:pPr>
            <a:endParaRPr lang="de-DE" sz="2799" b="1" dirty="0">
              <a:latin typeface="Arial" panose="020B0604020202020204" pitchFamily="34" charset="0"/>
              <a:cs typeface="Arial" panose="020B0604020202020204" pitchFamily="34" charset="0"/>
            </a:endParaRPr>
          </a:p>
        </p:txBody>
      </p:sp>
      <p:sp>
        <p:nvSpPr>
          <p:cNvPr id="5" name="Textplatzhalter 3">
            <a:extLst>
              <a:ext uri="{FF2B5EF4-FFF2-40B4-BE49-F238E27FC236}">
                <a16:creationId xmlns:a16="http://schemas.microsoft.com/office/drawing/2014/main" id="{1F192858-92CB-F8B7-95C4-53B3A398C00B}"/>
              </a:ext>
            </a:extLst>
          </p:cNvPr>
          <p:cNvSpPr txBox="1">
            <a:spLocks/>
          </p:cNvSpPr>
          <p:nvPr/>
        </p:nvSpPr>
        <p:spPr>
          <a:xfrm>
            <a:off x="1369393" y="15606412"/>
            <a:ext cx="13215254" cy="91581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buNone/>
            </a:pPr>
            <a:r>
              <a:rPr lang="en-US" sz="4000" b="1" dirty="0">
                <a:solidFill>
                  <a:schemeClr val="accent1">
                    <a:lumMod val="75000"/>
                  </a:schemeClr>
                </a:solidFill>
                <a:latin typeface="Arial" panose="020B0604020202020204" pitchFamily="34" charset="0"/>
                <a:cs typeface="Arial" panose="020B0604020202020204" pitchFamily="34" charset="0"/>
              </a:rPr>
              <a:t>Face Swap</a:t>
            </a:r>
          </a:p>
        </p:txBody>
      </p:sp>
      <p:sp>
        <p:nvSpPr>
          <p:cNvPr id="11" name="Textplatzhalter 14">
            <a:extLst>
              <a:ext uri="{FF2B5EF4-FFF2-40B4-BE49-F238E27FC236}">
                <a16:creationId xmlns:a16="http://schemas.microsoft.com/office/drawing/2014/main" id="{0A884811-8E41-B145-254C-75E790324EC9}"/>
              </a:ext>
            </a:extLst>
          </p:cNvPr>
          <p:cNvSpPr txBox="1">
            <a:spLocks/>
          </p:cNvSpPr>
          <p:nvPr/>
        </p:nvSpPr>
        <p:spPr>
          <a:xfrm>
            <a:off x="15252851" y="15587148"/>
            <a:ext cx="13527586" cy="6180075"/>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216000" indent="0" algn="just">
              <a:lnSpc>
                <a:spcPct val="100000"/>
              </a:lnSpc>
              <a:spcBef>
                <a:spcPts val="0"/>
              </a:spcBef>
              <a:buNone/>
            </a:pPr>
            <a:r>
              <a:rPr lang="de-DE" sz="2799" b="1" dirty="0">
                <a:latin typeface="Arial" panose="020B0604020202020204" pitchFamily="34" charset="0"/>
                <a:cs typeface="Arial" panose="020B0604020202020204" pitchFamily="34" charset="0"/>
              </a:rPr>
              <a:t>Trainingsprozess:</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vom Generator erzeugte Bild soll drei Kriterien erfüllen:</a:t>
            </a:r>
          </a:p>
          <a:p>
            <a:pPr marL="2244093" lvl="1" indent="-51435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Es soll ein realistisches menschliches Gesicht zeigen.</a:t>
            </a:r>
          </a:p>
          <a:p>
            <a:pPr marL="2244093" lvl="1" indent="-51435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Die Identität des Gesichts soll mit dem des Source-Images übereinstimmen.</a:t>
            </a:r>
          </a:p>
          <a:p>
            <a:pPr marL="2244093" lvl="1" indent="-51435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Die Mimik soll mit der des Target-Images übereinstimmen.</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Diese Kriterien werden über entsprechende Loss-Funktionen während des Trainings überprüft und die Netzwerkgewichte dahingehend optimiert.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Trainiert wird auf Basis von etwa 500.000 Bildern von über 8.600 verschiedenen Personen (VGGFace2).</a:t>
            </a:r>
          </a:p>
        </p:txBody>
      </p:sp>
      <p:sp>
        <p:nvSpPr>
          <p:cNvPr id="13" name="Textplatzhalter 14">
            <a:extLst>
              <a:ext uri="{FF2B5EF4-FFF2-40B4-BE49-F238E27FC236}">
                <a16:creationId xmlns:a16="http://schemas.microsoft.com/office/drawing/2014/main" id="{51BB723C-9903-F53A-F7DF-0E34772129E8}"/>
              </a:ext>
            </a:extLst>
          </p:cNvPr>
          <p:cNvSpPr txBox="1">
            <a:spLocks/>
          </p:cNvSpPr>
          <p:nvPr/>
        </p:nvSpPr>
        <p:spPr>
          <a:xfrm>
            <a:off x="1418592" y="25994153"/>
            <a:ext cx="12805408" cy="6436026"/>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just">
              <a:lnSpc>
                <a:spcPct val="100000"/>
              </a:lnSpc>
              <a:spcBef>
                <a:spcPts val="0"/>
              </a:spcBef>
              <a:buNone/>
            </a:pPr>
            <a:r>
              <a:rPr lang="de-DE" sz="2799" b="1" dirty="0">
                <a:latin typeface="Arial" panose="020B0604020202020204" pitchFamily="34" charset="0"/>
                <a:cs typeface="Arial" panose="020B0604020202020204" pitchFamily="34" charset="0"/>
              </a:rPr>
              <a:t>Funktionsweise:</a:t>
            </a:r>
            <a:endParaRPr lang="de-DE" sz="2799" dirty="0">
              <a:latin typeface="Arial" panose="020B0604020202020204" pitchFamily="34" charset="0"/>
              <a:cs typeface="Arial" panose="020B0604020202020204" pitchFamily="34" charset="0"/>
            </a:endParaRP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Basiert auf „Depth-Aware Generative </a:t>
            </a:r>
            <a:r>
              <a:rPr lang="de-DE" sz="2799" dirty="0" err="1">
                <a:latin typeface="Arial" panose="020B0604020202020204" pitchFamily="34" charset="0"/>
                <a:cs typeface="Arial" panose="020B0604020202020204" pitchFamily="34" charset="0"/>
              </a:rPr>
              <a:t>Adversarial</a:t>
            </a:r>
            <a:r>
              <a:rPr lang="de-DE" sz="2799" dirty="0">
                <a:latin typeface="Arial" panose="020B0604020202020204" pitchFamily="34" charset="0"/>
                <a:cs typeface="Arial" panose="020B0604020202020204" pitchFamily="34" charset="0"/>
              </a:rPr>
              <a:t> Network </a:t>
            </a:r>
            <a:r>
              <a:rPr lang="de-DE" sz="2799" dirty="0" err="1">
                <a:latin typeface="Arial" panose="020B0604020202020204" pitchFamily="34" charset="0"/>
                <a:cs typeface="Arial" panose="020B0604020202020204" pitchFamily="34" charset="0"/>
              </a:rPr>
              <a:t>for</a:t>
            </a:r>
            <a:r>
              <a:rPr lang="de-DE" sz="2799" dirty="0">
                <a:latin typeface="Arial" panose="020B0604020202020204" pitchFamily="34" charset="0"/>
                <a:cs typeface="Arial" panose="020B0604020202020204" pitchFamily="34" charset="0"/>
              </a:rPr>
              <a:t> Talking Head Video Generation“ [2]. Ziel ist es, die Mimik eines Menschen auf eine andere Person im Target-Image zu übertragen</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Der Generator besteht aus drei Teilen:</a:t>
            </a:r>
          </a:p>
          <a:p>
            <a:pPr marL="2161743" lvl="1" indent="-43200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Ein </a:t>
            </a:r>
            <a:r>
              <a:rPr lang="de-DE" sz="2400" i="1" dirty="0">
                <a:latin typeface="Arial" panose="020B0604020202020204" pitchFamily="34" charset="0"/>
                <a:cs typeface="Arial" panose="020B0604020202020204" pitchFamily="34" charset="0"/>
              </a:rPr>
              <a:t>Face Depth Network </a:t>
            </a:r>
            <a:r>
              <a:rPr lang="de-DE" sz="2400" dirty="0">
                <a:latin typeface="Arial" panose="020B0604020202020204" pitchFamily="34" charset="0"/>
                <a:cs typeface="Arial" panose="020B0604020202020204" pitchFamily="34" charset="0"/>
              </a:rPr>
              <a:t>erstellt die Tiefenkarte eines Gesichts.</a:t>
            </a:r>
          </a:p>
          <a:p>
            <a:pPr marL="2161743" lvl="1" indent="-43200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Diese Tiefenkarte wird gemeinsam mit dem Farbbild genutzt, um wichtige </a:t>
            </a:r>
            <a:r>
              <a:rPr lang="de-DE" sz="2400" dirty="0" err="1">
                <a:latin typeface="Arial" panose="020B0604020202020204" pitchFamily="34" charset="0"/>
                <a:cs typeface="Arial" panose="020B0604020202020204" pitchFamily="34" charset="0"/>
              </a:rPr>
              <a:t>Keypoints</a:t>
            </a:r>
            <a:r>
              <a:rPr lang="de-DE" sz="2400" dirty="0">
                <a:latin typeface="Arial" panose="020B0604020202020204" pitchFamily="34" charset="0"/>
                <a:cs typeface="Arial" panose="020B0604020202020204" pitchFamily="34" charset="0"/>
              </a:rPr>
              <a:t> mit dem </a:t>
            </a:r>
            <a:r>
              <a:rPr lang="de-DE" sz="2400" i="1" dirty="0" err="1">
                <a:latin typeface="Arial" panose="020B0604020202020204" pitchFamily="34" charset="0"/>
                <a:cs typeface="Arial" panose="020B0604020202020204" pitchFamily="34" charset="0"/>
              </a:rPr>
              <a:t>Keypoint</a:t>
            </a:r>
            <a:r>
              <a:rPr lang="de-DE" sz="2400" i="1" dirty="0">
                <a:latin typeface="Arial" panose="020B0604020202020204" pitchFamily="34" charset="0"/>
                <a:cs typeface="Arial" panose="020B0604020202020204" pitchFamily="34" charset="0"/>
              </a:rPr>
              <a:t> </a:t>
            </a:r>
            <a:r>
              <a:rPr lang="de-DE" sz="2400" i="1" dirty="0" err="1">
                <a:latin typeface="Arial" panose="020B0604020202020204" pitchFamily="34" charset="0"/>
                <a:cs typeface="Arial" panose="020B0604020202020204" pitchFamily="34" charset="0"/>
              </a:rPr>
              <a:t>Estimator</a:t>
            </a:r>
            <a:r>
              <a:rPr lang="de-DE" sz="2400" i="1" dirty="0">
                <a:latin typeface="Arial" panose="020B0604020202020204" pitchFamily="34" charset="0"/>
                <a:cs typeface="Arial" panose="020B0604020202020204" pitchFamily="34" charset="0"/>
              </a:rPr>
              <a:t> </a:t>
            </a:r>
            <a:r>
              <a:rPr lang="de-DE" sz="2400" dirty="0">
                <a:latin typeface="Arial" panose="020B0604020202020204" pitchFamily="34" charset="0"/>
                <a:cs typeface="Arial" panose="020B0604020202020204" pitchFamily="34" charset="0"/>
              </a:rPr>
              <a:t>zu extrahieren.</a:t>
            </a:r>
          </a:p>
          <a:p>
            <a:pPr marL="2161743" lvl="1" indent="-432000" algn="just">
              <a:lnSpc>
                <a:spcPct val="100000"/>
              </a:lnSpc>
              <a:spcBef>
                <a:spcPts val="0"/>
              </a:spcBef>
              <a:buFont typeface="+mj-lt"/>
              <a:buAutoNum type="arabicPeriod"/>
            </a:pPr>
            <a:r>
              <a:rPr lang="de-DE" sz="2400" dirty="0">
                <a:latin typeface="Arial" panose="020B0604020202020204" pitchFamily="34" charset="0"/>
                <a:cs typeface="Arial" panose="020B0604020202020204" pitchFamily="34" charset="0"/>
              </a:rPr>
              <a:t>Features aus einem </a:t>
            </a:r>
            <a:r>
              <a:rPr lang="de-DE" sz="2400" i="1" dirty="0">
                <a:latin typeface="Arial" panose="020B0604020202020204" pitchFamily="34" charset="0"/>
                <a:cs typeface="Arial" panose="020B0604020202020204" pitchFamily="34" charset="0"/>
              </a:rPr>
              <a:t>Attention Module </a:t>
            </a:r>
            <a:r>
              <a:rPr lang="de-DE" sz="2400" dirty="0">
                <a:latin typeface="Arial" panose="020B0604020202020204" pitchFamily="34" charset="0"/>
                <a:cs typeface="Arial" panose="020B0604020202020204" pitchFamily="34" charset="0"/>
              </a:rPr>
              <a:t>werden genutzt, um ein Bild zu generieren, welches das Gesicht aus dem Target-Image, jedoch die Pose des </a:t>
            </a:r>
            <a:r>
              <a:rPr lang="de-DE" sz="2400" dirty="0" err="1">
                <a:latin typeface="Arial" panose="020B0604020202020204" pitchFamily="34" charset="0"/>
                <a:cs typeface="Arial" panose="020B0604020202020204" pitchFamily="34" charset="0"/>
              </a:rPr>
              <a:t>Driving</a:t>
            </a:r>
            <a:r>
              <a:rPr lang="de-DE" sz="2400" dirty="0">
                <a:latin typeface="Arial" panose="020B0604020202020204" pitchFamily="34" charset="0"/>
                <a:cs typeface="Arial" panose="020B0604020202020204" pitchFamily="34" charset="0"/>
              </a:rPr>
              <a:t>-Images zeigt.</a:t>
            </a:r>
          </a:p>
          <a:p>
            <a:pPr marL="648000" indent="-432000" algn="just">
              <a:lnSpc>
                <a:spcPct val="100000"/>
              </a:lnSpc>
              <a:spcBef>
                <a:spcPts val="0"/>
              </a:spcBef>
            </a:pPr>
            <a:endParaRPr lang="de-DE" sz="2799" dirty="0">
              <a:latin typeface="Arial" panose="020B0604020202020204" pitchFamily="34" charset="0"/>
              <a:cs typeface="Arial" panose="020B0604020202020204" pitchFamily="34" charset="0"/>
            </a:endParaRPr>
          </a:p>
        </p:txBody>
      </p:sp>
      <p:sp>
        <p:nvSpPr>
          <p:cNvPr id="28" name="Textplatzhalter 14">
            <a:extLst>
              <a:ext uri="{FF2B5EF4-FFF2-40B4-BE49-F238E27FC236}">
                <a16:creationId xmlns:a16="http://schemas.microsoft.com/office/drawing/2014/main" id="{58735D0E-B298-A334-F429-1DCE52651D05}"/>
              </a:ext>
            </a:extLst>
          </p:cNvPr>
          <p:cNvSpPr txBox="1">
            <a:spLocks/>
          </p:cNvSpPr>
          <p:nvPr/>
        </p:nvSpPr>
        <p:spPr>
          <a:xfrm>
            <a:off x="15776274" y="25417950"/>
            <a:ext cx="12018583" cy="8473153"/>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216000" indent="0" algn="just">
              <a:lnSpc>
                <a:spcPct val="100000"/>
              </a:lnSpc>
              <a:spcBef>
                <a:spcPts val="0"/>
              </a:spcBef>
              <a:buNone/>
            </a:pPr>
            <a:r>
              <a:rPr lang="de-DE" sz="2799" b="1" dirty="0">
                <a:latin typeface="Arial" panose="020B0604020202020204" pitchFamily="34" charset="0"/>
                <a:cs typeface="Arial" panose="020B0604020202020204" pitchFamily="34" charset="0"/>
              </a:rPr>
              <a:t>Trainingsprozess:</a:t>
            </a:r>
            <a:endParaRPr lang="de-DE" sz="2799" dirty="0">
              <a:latin typeface="Arial" panose="020B0604020202020204" pitchFamily="34" charset="0"/>
              <a:cs typeface="Arial" panose="020B0604020202020204" pitchFamily="34" charset="0"/>
            </a:endParaRP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a:t>
            </a:r>
            <a:r>
              <a:rPr lang="de-DE" sz="2799" i="1" dirty="0">
                <a:latin typeface="Arial" panose="020B0604020202020204" pitchFamily="34" charset="0"/>
                <a:cs typeface="Arial" panose="020B0604020202020204" pitchFamily="34" charset="0"/>
              </a:rPr>
              <a:t>Depth Network</a:t>
            </a:r>
            <a:r>
              <a:rPr lang="de-DE" sz="2799" dirty="0">
                <a:latin typeface="Arial" panose="020B0604020202020204" pitchFamily="34" charset="0"/>
                <a:cs typeface="Arial" panose="020B0604020202020204" pitchFamily="34" charset="0"/>
              </a:rPr>
              <a:t> wird mithilfe zweier aufeinanderfolgender Bilder desselben Videos darauf trainiert, eine Tiefenkarte zu erstellen (</a:t>
            </a:r>
            <a:r>
              <a:rPr lang="de-DE" sz="2799" i="1" dirty="0">
                <a:latin typeface="Arial" panose="020B0604020202020204" pitchFamily="34" charset="0"/>
                <a:cs typeface="Arial" panose="020B0604020202020204" pitchFamily="34" charset="0"/>
              </a:rPr>
              <a:t>Self-</a:t>
            </a:r>
            <a:r>
              <a:rPr lang="de-DE" sz="2799" i="1" dirty="0" err="1">
                <a:latin typeface="Arial" panose="020B0604020202020204" pitchFamily="34" charset="0"/>
                <a:cs typeface="Arial" panose="020B0604020202020204" pitchFamily="34" charset="0"/>
              </a:rPr>
              <a:t>Supervised</a:t>
            </a:r>
            <a:r>
              <a:rPr lang="de-DE" sz="2799" i="1" dirty="0">
                <a:latin typeface="Arial" panose="020B0604020202020204" pitchFamily="34" charset="0"/>
                <a:cs typeface="Arial" panose="020B0604020202020204" pitchFamily="34" charset="0"/>
              </a:rPr>
              <a:t> Training</a:t>
            </a:r>
            <a:r>
              <a:rPr lang="de-DE" sz="2799" dirty="0">
                <a:latin typeface="Arial" panose="020B0604020202020204" pitchFamily="34" charset="0"/>
                <a:cs typeface="Arial" panose="020B0604020202020204" pitchFamily="34" charset="0"/>
              </a:rPr>
              <a:t>).</a:t>
            </a:r>
          </a:p>
          <a:p>
            <a:pPr marL="648000" indent="-432000" algn="just">
              <a:lnSpc>
                <a:spcPct val="100000"/>
              </a:lnSpc>
              <a:spcBef>
                <a:spcPts val="0"/>
              </a:spcBef>
            </a:pPr>
            <a:r>
              <a:rPr lang="de-DE" sz="2799" dirty="0">
                <a:latin typeface="Arial" panose="020B0604020202020204" pitchFamily="34" charset="0"/>
                <a:cs typeface="Arial" panose="020B0604020202020204" pitchFamily="34" charset="0"/>
              </a:rPr>
              <a:t>Das </a:t>
            </a:r>
            <a:r>
              <a:rPr lang="de-DE" sz="2799" i="1" dirty="0">
                <a:latin typeface="Arial" panose="020B0604020202020204" pitchFamily="34" charset="0"/>
                <a:cs typeface="Arial" panose="020B0604020202020204" pitchFamily="34" charset="0"/>
              </a:rPr>
              <a:t>Attention Module </a:t>
            </a:r>
            <a:r>
              <a:rPr lang="de-DE" sz="2799" dirty="0">
                <a:latin typeface="Arial" panose="020B0604020202020204" pitchFamily="34" charset="0"/>
                <a:cs typeface="Arial" panose="020B0604020202020204" pitchFamily="34" charset="0"/>
              </a:rPr>
              <a:t>erlernt, welche Bereiche des Bildes wichtig für die Veränderung der Mimik sind.</a:t>
            </a:r>
          </a:p>
        </p:txBody>
      </p:sp>
      <p:sp>
        <p:nvSpPr>
          <p:cNvPr id="91" name="Textfeld 90">
            <a:extLst>
              <a:ext uri="{FF2B5EF4-FFF2-40B4-BE49-F238E27FC236}">
                <a16:creationId xmlns:a16="http://schemas.microsoft.com/office/drawing/2014/main" id="{7600C1FD-EBDA-7E0B-A10B-F279B84D6904}"/>
              </a:ext>
            </a:extLst>
          </p:cNvPr>
          <p:cNvSpPr txBox="1"/>
          <p:nvPr/>
        </p:nvSpPr>
        <p:spPr>
          <a:xfrm>
            <a:off x="15950330" y="35943944"/>
            <a:ext cx="12982694" cy="6124754"/>
          </a:xfrm>
          <a:prstGeom prst="rect">
            <a:avLst/>
          </a:prstGeom>
          <a:noFill/>
        </p:spPr>
        <p:txBody>
          <a:bodyPr wrap="square">
            <a:spAutoFit/>
          </a:bodyPr>
          <a:lstStyle/>
          <a:p>
            <a:pPr algn="just"/>
            <a:r>
              <a:rPr lang="de-DE" sz="2800" b="0" i="0" dirty="0">
                <a:effectLst/>
                <a:latin typeface="Arial" panose="020B0604020202020204" pitchFamily="34" charset="0"/>
                <a:cs typeface="Arial" panose="020B0604020202020204" pitchFamily="34" charset="0"/>
              </a:rPr>
              <a:t>[1] R</a:t>
            </a:r>
            <a:r>
              <a:rPr lang="en-US" sz="2800" b="0" i="0" dirty="0">
                <a:effectLst/>
                <a:latin typeface="Arial" panose="020B0604020202020204" pitchFamily="34" charset="0"/>
                <a:cs typeface="Arial" panose="020B0604020202020204" pitchFamily="34" charset="0"/>
              </a:rPr>
              <a:t>. Chen, X. Chen, B. Ni, and Y. Ge, ‘</a:t>
            </a:r>
            <a:r>
              <a:rPr lang="en-US" sz="2800" b="0" i="0" dirty="0" err="1">
                <a:effectLst/>
                <a:latin typeface="Arial" panose="020B0604020202020204" pitchFamily="34" charset="0"/>
                <a:cs typeface="Arial" panose="020B0604020202020204" pitchFamily="34" charset="0"/>
              </a:rPr>
              <a:t>SimSwap</a:t>
            </a:r>
            <a:r>
              <a:rPr lang="en-US" sz="2800" b="0" i="0" dirty="0">
                <a:effectLst/>
                <a:latin typeface="Arial" panose="020B0604020202020204" pitchFamily="34" charset="0"/>
                <a:cs typeface="Arial" panose="020B0604020202020204" pitchFamily="34" charset="0"/>
              </a:rPr>
              <a:t>: An Efficient Framework For High Fidelity Face Swapping’, </a:t>
            </a:r>
            <a:r>
              <a:rPr lang="en-US" sz="2800" b="0" i="0" dirty="0" err="1">
                <a:effectLst/>
                <a:latin typeface="Arial" panose="020B0604020202020204" pitchFamily="34" charset="0"/>
                <a:cs typeface="Arial" panose="020B0604020202020204" pitchFamily="34" charset="0"/>
              </a:rPr>
              <a:t>CoRR</a:t>
            </a:r>
            <a:r>
              <a:rPr lang="en-US" sz="2800" b="0" i="0" dirty="0">
                <a:effectLst/>
                <a:latin typeface="Arial" panose="020B0604020202020204" pitchFamily="34" charset="0"/>
                <a:cs typeface="Arial" panose="020B0604020202020204" pitchFamily="34" charset="0"/>
              </a:rPr>
              <a:t>, vol. abs/2106.06340, 2021.</a:t>
            </a:r>
            <a:endParaRPr lang="de-DE" sz="2800" b="0" i="0" dirty="0">
              <a:effectLst/>
              <a:latin typeface="Arial" panose="020B0604020202020204" pitchFamily="34" charset="0"/>
              <a:cs typeface="Arial" panose="020B0604020202020204" pitchFamily="34" charset="0"/>
            </a:endParaRPr>
          </a:p>
          <a:p>
            <a:pPr algn="just"/>
            <a:endParaRPr lang="de-DE" sz="2800" b="0" i="0" dirty="0">
              <a:effectLst/>
              <a:latin typeface="Arial" panose="020B0604020202020204" pitchFamily="34" charset="0"/>
              <a:cs typeface="Arial" panose="020B0604020202020204" pitchFamily="34" charset="0"/>
            </a:endParaRPr>
          </a:p>
          <a:p>
            <a:pPr algn="just"/>
            <a:r>
              <a:rPr lang="de-DE" sz="2800" b="0" i="0" dirty="0">
                <a:effectLst/>
                <a:latin typeface="Arial" panose="020B0604020202020204" pitchFamily="34" charset="0"/>
                <a:cs typeface="Arial" panose="020B0604020202020204" pitchFamily="34" charset="0"/>
              </a:rPr>
              <a:t>[2] F.-T. Hong, L. Zhang, L. Shen, and D. </a:t>
            </a:r>
            <a:r>
              <a:rPr lang="de-DE" sz="2800" b="0" i="0" dirty="0" err="1">
                <a:effectLst/>
                <a:latin typeface="Arial" panose="020B0604020202020204" pitchFamily="34" charset="0"/>
                <a:cs typeface="Arial" panose="020B0604020202020204" pitchFamily="34" charset="0"/>
              </a:rPr>
              <a:t>Xu</a:t>
            </a:r>
            <a:r>
              <a:rPr lang="de-DE" sz="2800" b="0" i="0" dirty="0">
                <a:effectLst/>
                <a:latin typeface="Arial" panose="020B0604020202020204" pitchFamily="34" charset="0"/>
                <a:cs typeface="Arial" panose="020B0604020202020204" pitchFamily="34" charset="0"/>
              </a:rPr>
              <a:t>, ‘Depth-Aware Generative </a:t>
            </a:r>
            <a:r>
              <a:rPr lang="de-DE" sz="2800" b="0" i="0" dirty="0" err="1">
                <a:effectLst/>
                <a:latin typeface="Arial" panose="020B0604020202020204" pitchFamily="34" charset="0"/>
                <a:cs typeface="Arial" panose="020B0604020202020204" pitchFamily="34" charset="0"/>
              </a:rPr>
              <a:t>Adversarial</a:t>
            </a:r>
            <a:r>
              <a:rPr lang="de-DE" sz="2800" b="0" i="0" dirty="0">
                <a:effectLst/>
                <a:latin typeface="Arial" panose="020B0604020202020204" pitchFamily="34" charset="0"/>
                <a:cs typeface="Arial" panose="020B0604020202020204" pitchFamily="34" charset="0"/>
              </a:rPr>
              <a:t> Network </a:t>
            </a:r>
            <a:r>
              <a:rPr lang="de-DE" sz="2800" b="0" i="0" dirty="0" err="1">
                <a:effectLst/>
                <a:latin typeface="Arial" panose="020B0604020202020204" pitchFamily="34" charset="0"/>
                <a:cs typeface="Arial" panose="020B0604020202020204" pitchFamily="34" charset="0"/>
              </a:rPr>
              <a:t>for</a:t>
            </a:r>
            <a:r>
              <a:rPr lang="de-DE" sz="2800" b="0" i="0" dirty="0">
                <a:effectLst/>
                <a:latin typeface="Arial" panose="020B0604020202020204" pitchFamily="34" charset="0"/>
                <a:cs typeface="Arial" panose="020B0604020202020204" pitchFamily="34" charset="0"/>
              </a:rPr>
              <a:t> Talking Head Video Generation’, </a:t>
            </a:r>
            <a:r>
              <a:rPr lang="de-DE" sz="2800" b="0" i="0" dirty="0" err="1">
                <a:effectLst/>
                <a:latin typeface="Arial" panose="020B0604020202020204" pitchFamily="34" charset="0"/>
                <a:cs typeface="Arial" panose="020B0604020202020204" pitchFamily="34" charset="0"/>
              </a:rPr>
              <a:t>arXiv</a:t>
            </a:r>
            <a:r>
              <a:rPr lang="de-DE" sz="2800" b="0" i="0" dirty="0">
                <a:effectLst/>
                <a:latin typeface="Arial" panose="020B0604020202020204" pitchFamily="34" charset="0"/>
                <a:cs typeface="Arial" panose="020B0604020202020204" pitchFamily="34" charset="0"/>
              </a:rPr>
              <a:t> [cs.CV]. 2022.</a:t>
            </a:r>
          </a:p>
          <a:p>
            <a:pPr algn="just"/>
            <a:br>
              <a:rPr lang="de-DE" sz="2800" dirty="0">
                <a:latin typeface="Arial" panose="020B0604020202020204" pitchFamily="34" charset="0"/>
                <a:cs typeface="Arial" panose="020B0604020202020204" pitchFamily="34" charset="0"/>
              </a:rPr>
            </a:br>
            <a:r>
              <a:rPr lang="de-DE" sz="2800" b="0" i="0" dirty="0">
                <a:effectLst/>
                <a:latin typeface="Arial" panose="020B0604020202020204" pitchFamily="34" charset="0"/>
                <a:cs typeface="Arial" panose="020B0604020202020204" pitchFamily="34" charset="0"/>
              </a:rPr>
              <a:t>[3] </a:t>
            </a:r>
            <a:r>
              <a:rPr lang="en-US" sz="2800" b="0" i="0" dirty="0">
                <a:effectLst/>
                <a:latin typeface="Arial" panose="020B0604020202020204" pitchFamily="34" charset="0"/>
                <a:cs typeface="Arial" panose="020B0604020202020204" pitchFamily="34" charset="0"/>
              </a:rPr>
              <a:t>Antonio </a:t>
            </a:r>
            <a:r>
              <a:rPr lang="en-US" sz="2800" b="0" i="0" dirty="0" err="1">
                <a:effectLst/>
                <a:latin typeface="Arial" panose="020B0604020202020204" pitchFamily="34" charset="0"/>
                <a:cs typeface="Arial" panose="020B0604020202020204" pitchFamily="34" charset="0"/>
              </a:rPr>
              <a:t>Zugaldia</a:t>
            </a:r>
            <a:r>
              <a:rPr lang="en-US" sz="2800" b="0" i="0" dirty="0">
                <a:effectLst/>
                <a:latin typeface="Arial" panose="020B0604020202020204" pitchFamily="34" charset="0"/>
                <a:cs typeface="Arial" panose="020B0604020202020204" pitchFamily="34" charset="0"/>
              </a:rPr>
              <a:t> from Brussels, Belgium (https://commons.wikimedia.org/wiki/File:Mr._Bean_2011.jpg), „Mr. Bean 2011“, https://creativecommons.org/licenses/by/2.0/legalcode</a:t>
            </a:r>
          </a:p>
          <a:p>
            <a:pPr algn="just"/>
            <a:endParaRPr lang="de-DE" sz="2800" b="0" i="0" dirty="0">
              <a:effectLst/>
              <a:latin typeface="Arial" panose="020B0604020202020204" pitchFamily="34" charset="0"/>
              <a:cs typeface="Arial" panose="020B0604020202020204" pitchFamily="34" charset="0"/>
            </a:endParaRPr>
          </a:p>
          <a:p>
            <a:pPr algn="just"/>
            <a:r>
              <a:rPr lang="de-DE" sz="2800" b="0" i="0" dirty="0">
                <a:effectLst/>
                <a:latin typeface="Arial" panose="020B0604020202020204" pitchFamily="34" charset="0"/>
                <a:cs typeface="Arial" panose="020B0604020202020204" pitchFamily="34" charset="0"/>
              </a:rPr>
              <a:t>[4] </a:t>
            </a:r>
            <a:r>
              <a:rPr lang="de-DE" sz="2800" b="0" i="0" dirty="0" err="1">
                <a:effectLst/>
                <a:latin typeface="Arial" panose="020B0604020202020204" pitchFamily="34" charset="0"/>
                <a:cs typeface="Arial" panose="020B0604020202020204" pitchFamily="34" charset="0"/>
              </a:rPr>
              <a:t>Indeedous</a:t>
            </a:r>
            <a:r>
              <a:rPr lang="de-DE" sz="2800" dirty="0">
                <a:latin typeface="Arial" panose="020B0604020202020204" pitchFamily="34" charset="0"/>
                <a:cs typeface="Arial" panose="020B0604020202020204" pitchFamily="34" charset="0"/>
              </a:rPr>
              <a:t> </a:t>
            </a:r>
            <a:r>
              <a:rPr lang="de-DE" sz="2800" b="0" i="0" dirty="0">
                <a:effectLst/>
                <a:latin typeface="Arial" panose="020B0604020202020204" pitchFamily="34" charset="0"/>
                <a:cs typeface="Arial" panose="020B0604020202020204" pitchFamily="34" charset="0"/>
              </a:rPr>
              <a:t>(https://commons.wikimedia.org /wiki/File:Angela_Merkel_Apolda_2014_003.jpg), “Angela Merkel Apolda 2014”, Wikimedia Commons</a:t>
            </a:r>
          </a:p>
          <a:p>
            <a:pPr algn="just"/>
            <a:endParaRPr lang="de-DE" sz="2800" b="0" i="0" dirty="0">
              <a:effectLst/>
              <a:latin typeface="Arial" panose="020B0604020202020204" pitchFamily="34" charset="0"/>
              <a:cs typeface="Arial" panose="020B0604020202020204" pitchFamily="34" charset="0"/>
            </a:endParaRPr>
          </a:p>
        </p:txBody>
      </p:sp>
      <p:sp>
        <p:nvSpPr>
          <p:cNvPr id="95" name="Textplatzhalter 14">
            <a:extLst>
              <a:ext uri="{FF2B5EF4-FFF2-40B4-BE49-F238E27FC236}">
                <a16:creationId xmlns:a16="http://schemas.microsoft.com/office/drawing/2014/main" id="{25FC069B-26AA-F893-BA31-82D958932B37}"/>
              </a:ext>
            </a:extLst>
          </p:cNvPr>
          <p:cNvSpPr txBox="1">
            <a:spLocks/>
          </p:cNvSpPr>
          <p:nvPr/>
        </p:nvSpPr>
        <p:spPr>
          <a:xfrm>
            <a:off x="1523697" y="36011417"/>
            <a:ext cx="12700303" cy="5204947"/>
          </a:xfrm>
          <a:prstGeom prst="rect">
            <a:avLst/>
          </a:prstGeom>
        </p:spPr>
        <p:txBody>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648000" indent="-432000" algn="just">
              <a:lnSpc>
                <a:spcPct val="100000"/>
              </a:lnSpc>
              <a:spcBef>
                <a:spcPts val="0"/>
              </a:spcBef>
            </a:pPr>
            <a:r>
              <a:rPr lang="de-DE" sz="2800" dirty="0">
                <a:latin typeface="Arial" panose="020B0604020202020204" pitchFamily="34" charset="0"/>
                <a:cs typeface="Arial" panose="020B0604020202020204" pitchFamily="34" charset="0"/>
              </a:rPr>
              <a:t>Neben der Generierung und Modifikation von Bildinhalten, können ähnliche Deep Learning Methoden auch zur Nachahmung von Stimmen genutzt werden. Ein Teil unserer Forschungsanstrengungen widmet sich der Integration solcher Techniken in den Demonstrator. </a:t>
            </a:r>
          </a:p>
          <a:p>
            <a:pPr marL="648000" indent="-432000" algn="just">
              <a:lnSpc>
                <a:spcPct val="100000"/>
              </a:lnSpc>
              <a:spcBef>
                <a:spcPts val="0"/>
              </a:spcBef>
            </a:pPr>
            <a:r>
              <a:rPr lang="de-DE" sz="2800" dirty="0">
                <a:latin typeface="Arial" panose="020B0604020202020204" pitchFamily="34" charset="0"/>
                <a:cs typeface="Arial" panose="020B0604020202020204" pitchFamily="34" charset="0"/>
              </a:rPr>
              <a:t>Wegen der Qualität, die Deep Fakes erreicht haben, untersucht die Hochschule Heilbronn außerdem Methoden, mit denen künstliche erzeugte Inhalte erkannt und Nutzer*innen gewarnt werden können.</a:t>
            </a:r>
          </a:p>
          <a:p>
            <a:pPr algn="just">
              <a:lnSpc>
                <a:spcPct val="100000"/>
              </a:lnSpc>
              <a:spcBef>
                <a:spcPts val="0"/>
              </a:spcBef>
            </a:pPr>
            <a:endParaRPr lang="de-DE" sz="2799" dirty="0">
              <a:latin typeface="Arial" panose="020B0604020202020204" pitchFamily="34" charset="0"/>
              <a:cs typeface="Arial" panose="020B0604020202020204" pitchFamily="34" charset="0"/>
            </a:endParaRPr>
          </a:p>
        </p:txBody>
      </p:sp>
      <p:pic>
        <p:nvPicPr>
          <p:cNvPr id="2" name="Grafik 1">
            <a:extLst>
              <a:ext uri="{FF2B5EF4-FFF2-40B4-BE49-F238E27FC236}">
                <a16:creationId xmlns:a16="http://schemas.microsoft.com/office/drawing/2014/main" id="{1D89465D-5270-6B09-2D8B-2F9754D51E9C}"/>
              </a:ext>
            </a:extLst>
          </p:cNvPr>
          <p:cNvPicPr>
            <a:picLocks noChangeAspect="1"/>
          </p:cNvPicPr>
          <p:nvPr/>
        </p:nvPicPr>
        <p:blipFill>
          <a:blip r:embed="rId4"/>
          <a:stretch>
            <a:fillRect/>
          </a:stretch>
        </p:blipFill>
        <p:spPr>
          <a:xfrm>
            <a:off x="1418592" y="1053622"/>
            <a:ext cx="10401300" cy="2045565"/>
          </a:xfrm>
          <a:prstGeom prst="rect">
            <a:avLst/>
          </a:prstGeom>
        </p:spPr>
      </p:pic>
      <p:sp>
        <p:nvSpPr>
          <p:cNvPr id="10" name="Textfeld 9">
            <a:extLst>
              <a:ext uri="{FF2B5EF4-FFF2-40B4-BE49-F238E27FC236}">
                <a16:creationId xmlns:a16="http://schemas.microsoft.com/office/drawing/2014/main" id="{4DAB748D-AB21-E5B0-5D1A-C5F425814729}"/>
              </a:ext>
            </a:extLst>
          </p:cNvPr>
          <p:cNvSpPr txBox="1"/>
          <p:nvPr/>
        </p:nvSpPr>
        <p:spPr>
          <a:xfrm>
            <a:off x="2495550" y="23922451"/>
            <a:ext cx="11728450" cy="1077218"/>
          </a:xfrm>
          <a:prstGeom prst="rect">
            <a:avLst/>
          </a:prstGeom>
          <a:noFill/>
        </p:spPr>
        <p:txBody>
          <a:bodyPr wrap="square" rtlCol="0">
            <a:spAutoFit/>
          </a:bodyPr>
          <a:lstStyle/>
          <a:p>
            <a:pPr algn="just"/>
            <a:r>
              <a:rPr lang="de-DE" sz="1600" dirty="0">
                <a:latin typeface="Arial" panose="020B0604020202020204" pitchFamily="34" charset="0"/>
                <a:cs typeface="Arial" panose="020B0604020202020204" pitchFamily="34" charset="0"/>
              </a:rPr>
              <a:t>Abbildung 2: Schematische Darstellung von Programmablauf und verwendeten Architekturen in „</a:t>
            </a:r>
            <a:r>
              <a:rPr lang="de-DE" sz="1600" dirty="0" err="1">
                <a:latin typeface="Arial" panose="020B0604020202020204" pitchFamily="34" charset="0"/>
                <a:cs typeface="Arial" panose="020B0604020202020204" pitchFamily="34" charset="0"/>
              </a:rPr>
              <a:t>SimSwap</a:t>
            </a:r>
            <a:r>
              <a:rPr lang="de-DE" sz="1600" dirty="0">
                <a:latin typeface="Arial" panose="020B0604020202020204" pitchFamily="34" charset="0"/>
                <a:cs typeface="Arial" panose="020B0604020202020204" pitchFamily="34" charset="0"/>
              </a:rPr>
              <a:t>: An </a:t>
            </a:r>
            <a:r>
              <a:rPr lang="de-DE" sz="1600" dirty="0" err="1">
                <a:latin typeface="Arial" panose="020B0604020202020204" pitchFamily="34" charset="0"/>
                <a:cs typeface="Arial" panose="020B0604020202020204" pitchFamily="34" charset="0"/>
              </a:rPr>
              <a:t>Efficient</a:t>
            </a:r>
            <a:r>
              <a:rPr lang="de-DE" sz="1600" dirty="0">
                <a:latin typeface="Arial" panose="020B0604020202020204" pitchFamily="34" charset="0"/>
                <a:cs typeface="Arial" panose="020B0604020202020204" pitchFamily="34" charset="0"/>
              </a:rPr>
              <a:t> Framework </a:t>
            </a:r>
            <a:r>
              <a:rPr lang="de-DE" sz="1600" dirty="0" err="1">
                <a:latin typeface="Arial" panose="020B0604020202020204" pitchFamily="34" charset="0"/>
                <a:cs typeface="Arial" panose="020B0604020202020204" pitchFamily="34" charset="0"/>
              </a:rPr>
              <a:t>For</a:t>
            </a:r>
            <a:r>
              <a:rPr lang="de-DE" sz="1600" dirty="0">
                <a:latin typeface="Arial" panose="020B0604020202020204" pitchFamily="34" charset="0"/>
                <a:cs typeface="Arial" panose="020B0604020202020204" pitchFamily="34" charset="0"/>
              </a:rPr>
              <a:t> High Fidelity Face </a:t>
            </a:r>
            <a:r>
              <a:rPr lang="de-DE" sz="1600" dirty="0" err="1">
                <a:latin typeface="Arial" panose="020B0604020202020204" pitchFamily="34" charset="0"/>
                <a:cs typeface="Arial" panose="020B0604020202020204" pitchFamily="34" charset="0"/>
              </a:rPr>
              <a:t>Swapping</a:t>
            </a:r>
            <a:r>
              <a:rPr lang="de-DE" sz="1600" dirty="0">
                <a:latin typeface="Arial" panose="020B0604020202020204" pitchFamily="34" charset="0"/>
                <a:cs typeface="Arial" panose="020B0604020202020204" pitchFamily="34" charset="0"/>
              </a:rPr>
              <a:t>“. Ein </a:t>
            </a:r>
            <a:r>
              <a:rPr lang="de-DE" sz="1600" i="1" dirty="0">
                <a:latin typeface="Arial" panose="020B0604020202020204" pitchFamily="34" charset="0"/>
                <a:cs typeface="Arial" panose="020B0604020202020204" pitchFamily="34" charset="0"/>
              </a:rPr>
              <a:t>Generator</a:t>
            </a:r>
            <a:r>
              <a:rPr lang="de-DE" sz="1600" dirty="0">
                <a:latin typeface="Arial" panose="020B0604020202020204" pitchFamily="34" charset="0"/>
                <a:cs typeface="Arial" panose="020B0604020202020204" pitchFamily="34" charset="0"/>
              </a:rPr>
              <a:t> extrahiert zunächst Identitäts- und </a:t>
            </a:r>
            <a:r>
              <a:rPr lang="de-DE" sz="1600" dirty="0" err="1">
                <a:latin typeface="Arial" panose="020B0604020202020204" pitchFamily="34" charset="0"/>
                <a:cs typeface="Arial" panose="020B0604020202020204" pitchFamily="34" charset="0"/>
              </a:rPr>
              <a:t>Mimikinformationen</a:t>
            </a:r>
            <a:r>
              <a:rPr lang="de-DE" sz="1600" dirty="0">
                <a:latin typeface="Arial" panose="020B0604020202020204" pitchFamily="34" charset="0"/>
                <a:cs typeface="Arial" panose="020B0604020202020204" pitchFamily="34" charset="0"/>
              </a:rPr>
              <a:t> aus einem Target Image. Dann wird die Identität einer Person aus dem Source Image hineingespeist und ein neues </a:t>
            </a:r>
            <a:r>
              <a:rPr lang="de-DE" sz="1600" dirty="0" err="1">
                <a:latin typeface="Arial" panose="020B0604020202020204" pitchFamily="34" charset="0"/>
                <a:cs typeface="Arial" panose="020B0604020202020204" pitchFamily="34" charset="0"/>
              </a:rPr>
              <a:t>Result</a:t>
            </a:r>
            <a:r>
              <a:rPr lang="de-DE" sz="1600" dirty="0">
                <a:latin typeface="Arial" panose="020B0604020202020204" pitchFamily="34" charset="0"/>
                <a:cs typeface="Arial" panose="020B0604020202020204" pitchFamily="34" charset="0"/>
              </a:rPr>
              <a:t> Image generiert. Der </a:t>
            </a:r>
            <a:r>
              <a:rPr lang="de-DE" sz="1600" i="1" dirty="0">
                <a:latin typeface="Arial" panose="020B0604020202020204" pitchFamily="34" charset="0"/>
                <a:cs typeface="Arial" panose="020B0604020202020204" pitchFamily="34" charset="0"/>
              </a:rPr>
              <a:t>Diskriminator</a:t>
            </a:r>
            <a:r>
              <a:rPr lang="de-DE" sz="1600" dirty="0">
                <a:latin typeface="Arial" panose="020B0604020202020204" pitchFamily="34" charset="0"/>
                <a:cs typeface="Arial" panose="020B0604020202020204" pitchFamily="34" charset="0"/>
              </a:rPr>
              <a:t> wird nur für den Trainingsprozess benötigt.   </a:t>
            </a:r>
          </a:p>
        </p:txBody>
      </p:sp>
      <p:sp>
        <p:nvSpPr>
          <p:cNvPr id="8" name="Textplatzhalter 14">
            <a:extLst>
              <a:ext uri="{FF2B5EF4-FFF2-40B4-BE49-F238E27FC236}">
                <a16:creationId xmlns:a16="http://schemas.microsoft.com/office/drawing/2014/main" id="{22664395-8B4B-7143-F3DB-BC24F5D2B3D9}"/>
              </a:ext>
            </a:extLst>
          </p:cNvPr>
          <p:cNvSpPr txBox="1">
            <a:spLocks/>
          </p:cNvSpPr>
          <p:nvPr/>
        </p:nvSpPr>
        <p:spPr>
          <a:xfrm>
            <a:off x="15165995" y="9269994"/>
            <a:ext cx="13642829" cy="6180077"/>
          </a:xfrm>
          <a:prstGeom prst="rect">
            <a:avLst/>
          </a:prstGeom>
          <a:ln>
            <a:noFill/>
          </a:ln>
        </p:spPr>
        <p:txBody>
          <a:bodyPr vert="horz"/>
          <a:lstStyle>
            <a:lvl1pPr marL="0" marR="0" indent="0" algn="l" defTabSz="2088170" rtl="0" eaLnBrk="1" fontAlgn="auto" latinLnBrk="0" hangingPunct="1">
              <a:lnSpc>
                <a:spcPct val="100000"/>
              </a:lnSpc>
              <a:spcBef>
                <a:spcPts val="0"/>
              </a:spcBef>
              <a:spcAft>
                <a:spcPts val="0"/>
              </a:spcAft>
              <a:buClrTx/>
              <a:buSzTx/>
              <a:buFontTx/>
              <a:buNone/>
              <a:tabLst/>
              <a:defRPr sz="2500" kern="1200" baseline="0">
                <a:solidFill>
                  <a:schemeClr val="tx1"/>
                </a:solidFill>
                <a:latin typeface="Arial"/>
                <a:ea typeface="+mn-ea"/>
                <a:cs typeface="+mn-cs"/>
              </a:defRPr>
            </a:lvl1pPr>
            <a:lvl2pPr marL="3393276" indent="-1305106" algn="l" defTabSz="2088170" rtl="0" eaLnBrk="1" latinLnBrk="0" hangingPunct="1">
              <a:spcBef>
                <a:spcPct val="20000"/>
              </a:spcBef>
              <a:buFont typeface="Arial"/>
              <a:buChar char="–"/>
              <a:defRPr sz="2500" kern="1200" baseline="0">
                <a:solidFill>
                  <a:schemeClr val="tx1"/>
                </a:solidFill>
                <a:latin typeface="Arial"/>
                <a:ea typeface="+mn-ea"/>
                <a:cs typeface="+mn-cs"/>
              </a:defRPr>
            </a:lvl2pPr>
            <a:lvl3pPr marL="5220424"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3pPr>
            <a:lvl4pPr marL="730859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4pPr>
            <a:lvl5pPr marL="9396763" indent="-1044085" algn="l" defTabSz="2088170" rtl="0" eaLnBrk="1" latinLnBrk="0" hangingPunct="1">
              <a:spcBef>
                <a:spcPct val="20000"/>
              </a:spcBef>
              <a:buFont typeface="Arial"/>
              <a:buChar char="»"/>
              <a:defRPr sz="2500" kern="1200" baseline="0">
                <a:solidFill>
                  <a:schemeClr val="tx1"/>
                </a:solidFill>
                <a:latin typeface="Arial"/>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marL="216000" algn="just"/>
            <a:r>
              <a:rPr lang="de-DE" sz="2800" b="1" dirty="0"/>
              <a:t>Zukünftige Anwendungsfelder:</a:t>
            </a:r>
          </a:p>
          <a:p>
            <a:pPr marL="673200" indent="-457200" algn="just">
              <a:buFont typeface="Arial" panose="020B0604020202020204" pitchFamily="34" charset="0"/>
              <a:buChar char="•"/>
            </a:pPr>
            <a:r>
              <a:rPr lang="de-DE" sz="2800" dirty="0"/>
              <a:t>Die verwendete Technologie bietet Möglichkeiten im Bereich automatisierter Übersetzung von (Lehr-)Videos sowie der Synchronisation von Filmen.</a:t>
            </a:r>
          </a:p>
          <a:p>
            <a:pPr marL="673200" indent="-457200" algn="just">
              <a:buFont typeface="Arial" panose="020B0604020202020204" pitchFamily="34" charset="0"/>
              <a:buChar char="•"/>
            </a:pPr>
            <a:r>
              <a:rPr lang="de-DE" sz="2800" dirty="0"/>
              <a:t>Zudem soll der Demonstrator über Fähigkeiten und Risiken modernster KI-Algorithmen informieren.</a:t>
            </a:r>
          </a:p>
        </p:txBody>
      </p:sp>
      <p:sp>
        <p:nvSpPr>
          <p:cNvPr id="44" name="Textfeld 43">
            <a:extLst>
              <a:ext uri="{FF2B5EF4-FFF2-40B4-BE49-F238E27FC236}">
                <a16:creationId xmlns:a16="http://schemas.microsoft.com/office/drawing/2014/main" id="{AE59BF78-30B8-EE89-56CC-39FB14B22FEA}"/>
              </a:ext>
            </a:extLst>
          </p:cNvPr>
          <p:cNvSpPr txBox="1"/>
          <p:nvPr/>
        </p:nvSpPr>
        <p:spPr>
          <a:xfrm>
            <a:off x="18034001" y="33440653"/>
            <a:ext cx="9207500"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5: Source-, </a:t>
            </a:r>
            <a:r>
              <a:rPr lang="de-DE" dirty="0" err="1">
                <a:latin typeface="Arial" panose="020B0604020202020204" pitchFamily="34" charset="0"/>
                <a:cs typeface="Arial" panose="020B0604020202020204" pitchFamily="34" charset="0"/>
              </a:rPr>
              <a:t>Driving</a:t>
            </a:r>
            <a:r>
              <a:rPr lang="de-DE" dirty="0">
                <a:latin typeface="Arial" panose="020B0604020202020204" pitchFamily="34" charset="0"/>
                <a:cs typeface="Arial" panose="020B0604020202020204" pitchFamily="34" charset="0"/>
              </a:rPr>
              <a:t>-, Attention- und </a:t>
            </a:r>
            <a:r>
              <a:rPr lang="de-DE" dirty="0" err="1">
                <a:latin typeface="Arial" panose="020B0604020202020204" pitchFamily="34" charset="0"/>
                <a:cs typeface="Arial" panose="020B0604020202020204" pitchFamily="34" charset="0"/>
              </a:rPr>
              <a:t>Result</a:t>
            </a:r>
            <a:r>
              <a:rPr lang="de-DE" dirty="0">
                <a:latin typeface="Arial" panose="020B0604020202020204" pitchFamily="34" charset="0"/>
                <a:cs typeface="Arial" panose="020B0604020202020204" pitchFamily="34" charset="0"/>
              </a:rPr>
              <a:t>-Bilder für ein Face Reenactment mithilfe der </a:t>
            </a:r>
            <a:r>
              <a:rPr lang="de-DE" dirty="0" err="1">
                <a:latin typeface="Arial" panose="020B0604020202020204" pitchFamily="34" charset="0"/>
                <a:cs typeface="Arial" panose="020B0604020202020204" pitchFamily="34" charset="0"/>
              </a:rPr>
              <a:t>DaGAN</a:t>
            </a:r>
            <a:r>
              <a:rPr lang="de-DE" dirty="0">
                <a:latin typeface="Arial" panose="020B0604020202020204" pitchFamily="34" charset="0"/>
                <a:cs typeface="Arial" panose="020B0604020202020204" pitchFamily="34" charset="0"/>
              </a:rPr>
              <a:t>-Architektur [2].</a:t>
            </a:r>
          </a:p>
        </p:txBody>
      </p:sp>
      <p:sp>
        <p:nvSpPr>
          <p:cNvPr id="7" name="Textfeld 6">
            <a:extLst>
              <a:ext uri="{FF2B5EF4-FFF2-40B4-BE49-F238E27FC236}">
                <a16:creationId xmlns:a16="http://schemas.microsoft.com/office/drawing/2014/main" id="{0688FDA1-FA4C-98A7-A1DA-3BED1B262025}"/>
              </a:ext>
            </a:extLst>
          </p:cNvPr>
          <p:cNvSpPr txBox="1"/>
          <p:nvPr/>
        </p:nvSpPr>
        <p:spPr>
          <a:xfrm>
            <a:off x="17725995" y="14775665"/>
            <a:ext cx="9115454"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1: Beispiel für Source-, Target- und </a:t>
            </a:r>
            <a:r>
              <a:rPr lang="de-DE" dirty="0" err="1">
                <a:latin typeface="Arial" panose="020B0604020202020204" pitchFamily="34" charset="0"/>
                <a:cs typeface="Arial" panose="020B0604020202020204" pitchFamily="34" charset="0"/>
              </a:rPr>
              <a:t>Result</a:t>
            </a:r>
            <a:r>
              <a:rPr lang="de-DE" dirty="0">
                <a:latin typeface="Arial" panose="020B0604020202020204" pitchFamily="34" charset="0"/>
                <a:cs typeface="Arial" panose="020B0604020202020204" pitchFamily="34" charset="0"/>
              </a:rPr>
              <a:t>-Image beim Face Swap mit dem Face Wizard [3][4].</a:t>
            </a:r>
          </a:p>
        </p:txBody>
      </p:sp>
      <p:sp>
        <p:nvSpPr>
          <p:cNvPr id="27" name="Textfeld 26">
            <a:extLst>
              <a:ext uri="{FF2B5EF4-FFF2-40B4-BE49-F238E27FC236}">
                <a16:creationId xmlns:a16="http://schemas.microsoft.com/office/drawing/2014/main" id="{6E82AB81-B1C4-9AC3-3D1F-D2F00D6318BD}"/>
              </a:ext>
            </a:extLst>
          </p:cNvPr>
          <p:cNvSpPr txBox="1"/>
          <p:nvPr/>
        </p:nvSpPr>
        <p:spPr>
          <a:xfrm>
            <a:off x="16128985" y="24306828"/>
            <a:ext cx="12283858" cy="646331"/>
          </a:xfrm>
          <a:prstGeom prst="rect">
            <a:avLst/>
          </a:prstGeom>
          <a:noFill/>
        </p:spPr>
        <p:txBody>
          <a:bodyPr wrap="square" rtlCol="0">
            <a:spAutoFit/>
          </a:bodyPr>
          <a:lstStyle/>
          <a:p>
            <a:pPr algn="just"/>
            <a:r>
              <a:rPr lang="de-DE" dirty="0">
                <a:latin typeface="Arial" panose="020B0604020202020204" pitchFamily="34" charset="0"/>
                <a:cs typeface="Arial" panose="020B0604020202020204" pitchFamily="34" charset="0"/>
              </a:rPr>
              <a:t>Abbildung 3: Source-, Target- und </a:t>
            </a:r>
            <a:r>
              <a:rPr lang="de-DE" dirty="0" err="1">
                <a:latin typeface="Arial" panose="020B0604020202020204" pitchFamily="34" charset="0"/>
                <a:cs typeface="Arial" panose="020B0604020202020204" pitchFamily="34" charset="0"/>
              </a:rPr>
              <a:t>Result</a:t>
            </a:r>
            <a:r>
              <a:rPr lang="de-DE" dirty="0">
                <a:latin typeface="Arial" panose="020B0604020202020204" pitchFamily="34" charset="0"/>
                <a:cs typeface="Arial" panose="020B0604020202020204" pitchFamily="34" charset="0"/>
              </a:rPr>
              <a:t>-Bilder verschiedener Personenkombinationen für einen Face Swap mithilfe der </a:t>
            </a:r>
            <a:r>
              <a:rPr lang="de-DE" dirty="0" err="1">
                <a:latin typeface="Arial" panose="020B0604020202020204" pitchFamily="34" charset="0"/>
                <a:cs typeface="Arial" panose="020B0604020202020204" pitchFamily="34" charset="0"/>
              </a:rPr>
              <a:t>Simswap</a:t>
            </a:r>
            <a:r>
              <a:rPr lang="de-DE" dirty="0">
                <a:latin typeface="Arial" panose="020B0604020202020204" pitchFamily="34" charset="0"/>
                <a:cs typeface="Arial" panose="020B0604020202020204" pitchFamily="34" charset="0"/>
              </a:rPr>
              <a:t>-Architektur [1].</a:t>
            </a:r>
          </a:p>
        </p:txBody>
      </p:sp>
      <p:pic>
        <p:nvPicPr>
          <p:cNvPr id="12" name="Grafik 11" descr="Ein Bild, das Text, Mond, Grafiken, Screenshot enthält.&#10;&#10;Automatisch generierte Beschreibung">
            <a:extLst>
              <a:ext uri="{FF2B5EF4-FFF2-40B4-BE49-F238E27FC236}">
                <a16:creationId xmlns:a16="http://schemas.microsoft.com/office/drawing/2014/main" id="{0B146812-1D5D-F4CF-41D4-013D98154D6B}"/>
              </a:ext>
            </a:extLst>
          </p:cNvPr>
          <p:cNvPicPr>
            <a:picLocks noChangeAspect="1"/>
          </p:cNvPicPr>
          <p:nvPr/>
        </p:nvPicPr>
        <p:blipFill>
          <a:blip r:embed="rId5"/>
          <a:stretch>
            <a:fillRect/>
          </a:stretch>
        </p:blipFill>
        <p:spPr>
          <a:xfrm>
            <a:off x="15255725" y="264065"/>
            <a:ext cx="4441425" cy="3140897"/>
          </a:xfrm>
          <a:prstGeom prst="rect">
            <a:avLst/>
          </a:prstGeom>
        </p:spPr>
      </p:pic>
      <p:pic>
        <p:nvPicPr>
          <p:cNvPr id="68" name="Grafik 67">
            <a:extLst>
              <a:ext uri="{FF2B5EF4-FFF2-40B4-BE49-F238E27FC236}">
                <a16:creationId xmlns:a16="http://schemas.microsoft.com/office/drawing/2014/main" id="{6E341A43-E732-8863-8F3E-54B849D1C8DF}"/>
              </a:ext>
            </a:extLst>
          </p:cNvPr>
          <p:cNvPicPr>
            <a:picLocks noChangeAspect="1"/>
          </p:cNvPicPr>
          <p:nvPr/>
        </p:nvPicPr>
        <p:blipFill rotWithShape="1">
          <a:blip r:embed="rId6"/>
          <a:srcRect b="32790"/>
          <a:stretch/>
        </p:blipFill>
        <p:spPr>
          <a:xfrm>
            <a:off x="15896626" y="19585003"/>
            <a:ext cx="12516216" cy="4666962"/>
          </a:xfrm>
          <a:prstGeom prst="rect">
            <a:avLst/>
          </a:prstGeom>
        </p:spPr>
      </p:pic>
      <p:grpSp>
        <p:nvGrpSpPr>
          <p:cNvPr id="79" name="Gruppieren 78">
            <a:extLst>
              <a:ext uri="{FF2B5EF4-FFF2-40B4-BE49-F238E27FC236}">
                <a16:creationId xmlns:a16="http://schemas.microsoft.com/office/drawing/2014/main" id="{7F2CE9AB-6C53-B591-C8E9-CEEA25E70B99}"/>
              </a:ext>
            </a:extLst>
          </p:cNvPr>
          <p:cNvGrpSpPr/>
          <p:nvPr/>
        </p:nvGrpSpPr>
        <p:grpSpPr>
          <a:xfrm>
            <a:off x="17922596" y="28584361"/>
            <a:ext cx="9318904" cy="4850970"/>
            <a:chOff x="17699553" y="28994265"/>
            <a:chExt cx="7990386" cy="4159408"/>
          </a:xfrm>
        </p:grpSpPr>
        <p:pic>
          <p:nvPicPr>
            <p:cNvPr id="70" name="Grafik 69">
              <a:extLst>
                <a:ext uri="{FF2B5EF4-FFF2-40B4-BE49-F238E27FC236}">
                  <a16:creationId xmlns:a16="http://schemas.microsoft.com/office/drawing/2014/main" id="{311C06B1-4890-8986-874F-4F25CBF95F5D}"/>
                </a:ext>
              </a:extLst>
            </p:cNvPr>
            <p:cNvPicPr>
              <a:picLocks noChangeAspect="1"/>
            </p:cNvPicPr>
            <p:nvPr/>
          </p:nvPicPr>
          <p:blipFill rotWithShape="1">
            <a:blip r:embed="rId7"/>
            <a:srcRect r="67033"/>
            <a:stretch/>
          </p:blipFill>
          <p:spPr>
            <a:xfrm>
              <a:off x="17699553" y="28994265"/>
              <a:ext cx="3995193" cy="4131786"/>
            </a:xfrm>
            <a:prstGeom prst="rect">
              <a:avLst/>
            </a:prstGeom>
          </p:spPr>
        </p:pic>
        <p:pic>
          <p:nvPicPr>
            <p:cNvPr id="78" name="Grafik 77">
              <a:extLst>
                <a:ext uri="{FF2B5EF4-FFF2-40B4-BE49-F238E27FC236}">
                  <a16:creationId xmlns:a16="http://schemas.microsoft.com/office/drawing/2014/main" id="{B780A6D5-A535-C2EC-46A3-A75D59480861}"/>
                </a:ext>
              </a:extLst>
            </p:cNvPr>
            <p:cNvPicPr>
              <a:picLocks noChangeAspect="1"/>
            </p:cNvPicPr>
            <p:nvPr/>
          </p:nvPicPr>
          <p:blipFill rotWithShape="1">
            <a:blip r:embed="rId7"/>
            <a:srcRect l="66483" r="550"/>
            <a:stretch/>
          </p:blipFill>
          <p:spPr>
            <a:xfrm>
              <a:off x="21694746" y="29021887"/>
              <a:ext cx="3995193" cy="4131786"/>
            </a:xfrm>
            <a:prstGeom prst="rect">
              <a:avLst/>
            </a:prstGeom>
          </p:spPr>
        </p:pic>
      </p:grpSp>
      <p:pic>
        <p:nvPicPr>
          <p:cNvPr id="15" name="Grafik 14" descr="Ein Bild, das Screenshot, Menschliches Gesicht, Text, Mann enthält.&#10;&#10;Automatisch generierte Beschreibung">
            <a:extLst>
              <a:ext uri="{FF2B5EF4-FFF2-40B4-BE49-F238E27FC236}">
                <a16:creationId xmlns:a16="http://schemas.microsoft.com/office/drawing/2014/main" id="{DEADEF34-059C-59E4-D896-32DD3125DD70}"/>
              </a:ext>
            </a:extLst>
          </p:cNvPr>
          <p:cNvPicPr>
            <a:picLocks noChangeAspect="1"/>
          </p:cNvPicPr>
          <p:nvPr/>
        </p:nvPicPr>
        <p:blipFill>
          <a:blip r:embed="rId8"/>
          <a:stretch>
            <a:fillRect/>
          </a:stretch>
        </p:blipFill>
        <p:spPr>
          <a:xfrm>
            <a:off x="3165540" y="19799500"/>
            <a:ext cx="10568805" cy="4203317"/>
          </a:xfrm>
          <a:prstGeom prst="rect">
            <a:avLst/>
          </a:prstGeom>
        </p:spPr>
      </p:pic>
      <p:pic>
        <p:nvPicPr>
          <p:cNvPr id="17" name="Grafik 16" descr="Ein Bild, das Menschliches Gesicht, Screenshot, Person enthält.&#10;&#10;Automatisch generierte Beschreibung">
            <a:extLst>
              <a:ext uri="{FF2B5EF4-FFF2-40B4-BE49-F238E27FC236}">
                <a16:creationId xmlns:a16="http://schemas.microsoft.com/office/drawing/2014/main" id="{D51C1978-8B95-A889-8731-17F2D15A56A2}"/>
              </a:ext>
            </a:extLst>
          </p:cNvPr>
          <p:cNvPicPr>
            <a:picLocks noChangeAspect="1"/>
          </p:cNvPicPr>
          <p:nvPr/>
        </p:nvPicPr>
        <p:blipFill>
          <a:blip r:embed="rId9"/>
          <a:stretch>
            <a:fillRect/>
          </a:stretch>
        </p:blipFill>
        <p:spPr>
          <a:xfrm>
            <a:off x="2094599" y="30763280"/>
            <a:ext cx="12270000" cy="3249993"/>
          </a:xfrm>
          <a:prstGeom prst="rect">
            <a:avLst/>
          </a:prstGeom>
        </p:spPr>
      </p:pic>
      <p:sp>
        <p:nvSpPr>
          <p:cNvPr id="18" name="Textfeld 17">
            <a:extLst>
              <a:ext uri="{FF2B5EF4-FFF2-40B4-BE49-F238E27FC236}">
                <a16:creationId xmlns:a16="http://schemas.microsoft.com/office/drawing/2014/main" id="{B826B9B1-2AA5-B12E-22A6-1547C4D8BA52}"/>
              </a:ext>
            </a:extLst>
          </p:cNvPr>
          <p:cNvSpPr txBox="1"/>
          <p:nvPr/>
        </p:nvSpPr>
        <p:spPr>
          <a:xfrm>
            <a:off x="2094599" y="34007522"/>
            <a:ext cx="12361629" cy="830997"/>
          </a:xfrm>
          <a:prstGeom prst="rect">
            <a:avLst/>
          </a:prstGeom>
          <a:noFill/>
        </p:spPr>
        <p:txBody>
          <a:bodyPr wrap="square" rtlCol="0">
            <a:spAutoFit/>
          </a:bodyPr>
          <a:lstStyle/>
          <a:p>
            <a:pPr algn="just"/>
            <a:r>
              <a:rPr lang="de-DE" sz="1600" dirty="0">
                <a:latin typeface="Arial" panose="020B0604020202020204" pitchFamily="34" charset="0"/>
                <a:cs typeface="Arial" panose="020B0604020202020204" pitchFamily="34" charset="0"/>
              </a:rPr>
              <a:t>Abbildung 4: Schematische Darstellung von Programmablauf und verwendeten Architekturen in „Depth-Aware Generative </a:t>
            </a:r>
            <a:r>
              <a:rPr lang="de-DE" sz="1600" dirty="0" err="1">
                <a:latin typeface="Arial" panose="020B0604020202020204" pitchFamily="34" charset="0"/>
                <a:cs typeface="Arial" panose="020B0604020202020204" pitchFamily="34" charset="0"/>
              </a:rPr>
              <a:t>Adversarial</a:t>
            </a:r>
            <a:r>
              <a:rPr lang="de-DE" sz="1600" dirty="0">
                <a:latin typeface="Arial" panose="020B0604020202020204" pitchFamily="34" charset="0"/>
                <a:cs typeface="Arial" panose="020B0604020202020204" pitchFamily="34" charset="0"/>
              </a:rPr>
              <a:t> Network </a:t>
            </a:r>
            <a:r>
              <a:rPr lang="de-DE" sz="1600" dirty="0" err="1">
                <a:latin typeface="Arial" panose="020B0604020202020204" pitchFamily="34" charset="0"/>
                <a:cs typeface="Arial" panose="020B0604020202020204" pitchFamily="34" charset="0"/>
              </a:rPr>
              <a:t>for</a:t>
            </a:r>
            <a:r>
              <a:rPr lang="de-DE" sz="1600" dirty="0">
                <a:latin typeface="Arial" panose="020B0604020202020204" pitchFamily="34" charset="0"/>
                <a:cs typeface="Arial" panose="020B0604020202020204" pitchFamily="34" charset="0"/>
              </a:rPr>
              <a:t> Talking Head Video Generation“. Verwendet werden ein </a:t>
            </a:r>
            <a:r>
              <a:rPr lang="de-DE" sz="1600" i="1" dirty="0">
                <a:latin typeface="Arial" panose="020B0604020202020204" pitchFamily="34" charset="0"/>
                <a:cs typeface="Arial" panose="020B0604020202020204" pitchFamily="34" charset="0"/>
              </a:rPr>
              <a:t>Face Depth Network</a:t>
            </a:r>
            <a:r>
              <a:rPr lang="de-DE" sz="1600" dirty="0">
                <a:latin typeface="Arial" panose="020B0604020202020204" pitchFamily="34" charset="0"/>
                <a:cs typeface="Arial" panose="020B0604020202020204" pitchFamily="34" charset="0"/>
              </a:rPr>
              <a:t>, </a:t>
            </a:r>
            <a:r>
              <a:rPr lang="de-DE" sz="1600" i="1" dirty="0" err="1">
                <a:latin typeface="Arial" panose="020B0604020202020204" pitchFamily="34" charset="0"/>
                <a:cs typeface="Arial" panose="020B0604020202020204" pitchFamily="34" charset="0"/>
              </a:rPr>
              <a:t>Keypoint</a:t>
            </a:r>
            <a:r>
              <a:rPr lang="de-DE" sz="1600" i="1" dirty="0">
                <a:latin typeface="Arial" panose="020B0604020202020204" pitchFamily="34" charset="0"/>
                <a:cs typeface="Arial" panose="020B0604020202020204" pitchFamily="34" charset="0"/>
              </a:rPr>
              <a:t> </a:t>
            </a:r>
            <a:r>
              <a:rPr lang="de-DE" sz="1600" i="1" dirty="0" err="1">
                <a:latin typeface="Arial" panose="020B0604020202020204" pitchFamily="34" charset="0"/>
                <a:cs typeface="Arial" panose="020B0604020202020204" pitchFamily="34" charset="0"/>
              </a:rPr>
              <a:t>Estimator</a:t>
            </a:r>
            <a:r>
              <a:rPr lang="de-DE" sz="1600" i="1" dirty="0">
                <a:latin typeface="Arial" panose="020B0604020202020204" pitchFamily="34" charset="0"/>
                <a:cs typeface="Arial" panose="020B0604020202020204" pitchFamily="34" charset="0"/>
              </a:rPr>
              <a:t> </a:t>
            </a:r>
            <a:r>
              <a:rPr lang="de-DE" sz="1600" dirty="0">
                <a:latin typeface="Arial" panose="020B0604020202020204" pitchFamily="34" charset="0"/>
                <a:cs typeface="Arial" panose="020B0604020202020204" pitchFamily="34" charset="0"/>
              </a:rPr>
              <a:t>und </a:t>
            </a:r>
            <a:r>
              <a:rPr lang="de-DE" sz="1600" i="1" dirty="0">
                <a:latin typeface="Arial" panose="020B0604020202020204" pitchFamily="34" charset="0"/>
                <a:cs typeface="Arial" panose="020B0604020202020204" pitchFamily="34" charset="0"/>
              </a:rPr>
              <a:t>Attention Module</a:t>
            </a:r>
            <a:r>
              <a:rPr lang="de-DE" sz="1600" dirty="0">
                <a:latin typeface="Arial" panose="020B0604020202020204" pitchFamily="34" charset="0"/>
                <a:cs typeface="Arial" panose="020B0604020202020204" pitchFamily="34" charset="0"/>
              </a:rPr>
              <a:t> in Kombination mit einem </a:t>
            </a:r>
            <a:r>
              <a:rPr lang="de-DE" sz="1600" i="1" dirty="0">
                <a:latin typeface="Arial" panose="020B0604020202020204" pitchFamily="34" charset="0"/>
                <a:cs typeface="Arial" panose="020B0604020202020204" pitchFamily="34" charset="0"/>
              </a:rPr>
              <a:t>Decoder</a:t>
            </a:r>
            <a:r>
              <a:rPr lang="de-DE" sz="1600" dirty="0">
                <a:latin typeface="Arial" panose="020B0604020202020204" pitchFamily="34" charset="0"/>
                <a:cs typeface="Arial" panose="020B0604020202020204" pitchFamily="34" charset="0"/>
              </a:rPr>
              <a:t>. </a:t>
            </a:r>
          </a:p>
        </p:txBody>
      </p:sp>
      <p:grpSp>
        <p:nvGrpSpPr>
          <p:cNvPr id="19" name="Gruppieren 18">
            <a:extLst>
              <a:ext uri="{FF2B5EF4-FFF2-40B4-BE49-F238E27FC236}">
                <a16:creationId xmlns:a16="http://schemas.microsoft.com/office/drawing/2014/main" id="{B675B0D3-ECD3-A27E-E169-433B2EF4AD35}"/>
              </a:ext>
            </a:extLst>
          </p:cNvPr>
          <p:cNvGrpSpPr/>
          <p:nvPr/>
        </p:nvGrpSpPr>
        <p:grpSpPr>
          <a:xfrm>
            <a:off x="17725995" y="11623566"/>
            <a:ext cx="9115454" cy="2797462"/>
            <a:chOff x="17910145" y="11510965"/>
            <a:chExt cx="10049195" cy="3084019"/>
          </a:xfrm>
        </p:grpSpPr>
        <p:pic>
          <p:nvPicPr>
            <p:cNvPr id="3" name="Picture 2">
              <a:extLst>
                <a:ext uri="{FF2B5EF4-FFF2-40B4-BE49-F238E27FC236}">
                  <a16:creationId xmlns:a16="http://schemas.microsoft.com/office/drawing/2014/main" id="{192386AE-00ED-9A0E-813E-C0E4D0D0DB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0145" y="11510965"/>
              <a:ext cx="2456839" cy="30839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BD12C7F2-CFCE-3A34-B10C-52C6600A8FCE}"/>
                </a:ext>
              </a:extLst>
            </p:cNvPr>
            <p:cNvPicPr>
              <a:picLocks noChangeAspect="1"/>
            </p:cNvPicPr>
            <p:nvPr/>
          </p:nvPicPr>
          <p:blipFill rotWithShape="1">
            <a:blip r:embed="rId11"/>
            <a:srcRect l="28913" b="27296"/>
            <a:stretch/>
          </p:blipFill>
          <p:spPr>
            <a:xfrm>
              <a:off x="24948035" y="11514032"/>
              <a:ext cx="3011305" cy="3079808"/>
            </a:xfrm>
            <a:prstGeom prst="rect">
              <a:avLst/>
            </a:prstGeom>
          </p:spPr>
        </p:pic>
        <p:pic>
          <p:nvPicPr>
            <p:cNvPr id="9" name="Grafik 8" descr="Ein Bild, das Menschliches Gesicht, Kleidung, Mikrofon, Person enthält.&#10;&#10;Automatisch generierte Beschreibung">
              <a:extLst>
                <a:ext uri="{FF2B5EF4-FFF2-40B4-BE49-F238E27FC236}">
                  <a16:creationId xmlns:a16="http://schemas.microsoft.com/office/drawing/2014/main" id="{54054024-6361-BA35-2179-1848BC18655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913" b="27196"/>
            <a:stretch/>
          </p:blipFill>
          <p:spPr>
            <a:xfrm>
              <a:off x="21154893" y="11510965"/>
              <a:ext cx="3011305" cy="3084019"/>
            </a:xfrm>
            <a:prstGeom prst="rect">
              <a:avLst/>
            </a:prstGeom>
          </p:spPr>
        </p:pic>
      </p:grpSp>
      <p:sp>
        <p:nvSpPr>
          <p:cNvPr id="20" name="Textfeld 19">
            <a:extLst>
              <a:ext uri="{FF2B5EF4-FFF2-40B4-BE49-F238E27FC236}">
                <a16:creationId xmlns:a16="http://schemas.microsoft.com/office/drawing/2014/main" id="{6EA064D8-CCBD-2374-AFE5-85F56EB8A6BA}"/>
              </a:ext>
            </a:extLst>
          </p:cNvPr>
          <p:cNvSpPr txBox="1"/>
          <p:nvPr/>
        </p:nvSpPr>
        <p:spPr>
          <a:xfrm>
            <a:off x="17551308" y="14419990"/>
            <a:ext cx="2653384" cy="400110"/>
          </a:xfrm>
          <a:prstGeom prst="rect">
            <a:avLst/>
          </a:prstGeom>
          <a:noFill/>
        </p:spPr>
        <p:txBody>
          <a:bodyPr wrap="square" rtlCol="0">
            <a:spAutoFit/>
          </a:bodyPr>
          <a:lstStyle/>
          <a:p>
            <a:pPr algn="ctr"/>
            <a:r>
              <a:rPr lang="de-DE" sz="2000" b="1" dirty="0"/>
              <a:t>Source</a:t>
            </a:r>
            <a:endParaRPr lang="en-US" sz="2000" b="1" dirty="0"/>
          </a:p>
        </p:txBody>
      </p:sp>
      <p:sp>
        <p:nvSpPr>
          <p:cNvPr id="21" name="Textfeld 20">
            <a:extLst>
              <a:ext uri="{FF2B5EF4-FFF2-40B4-BE49-F238E27FC236}">
                <a16:creationId xmlns:a16="http://schemas.microsoft.com/office/drawing/2014/main" id="{3D1E431C-37E6-ECA1-2BAF-DDDB96DE2472}"/>
              </a:ext>
            </a:extLst>
          </p:cNvPr>
          <p:cNvSpPr txBox="1"/>
          <p:nvPr/>
        </p:nvSpPr>
        <p:spPr>
          <a:xfrm>
            <a:off x="20708311" y="14419990"/>
            <a:ext cx="2653384" cy="400110"/>
          </a:xfrm>
          <a:prstGeom prst="rect">
            <a:avLst/>
          </a:prstGeom>
          <a:noFill/>
        </p:spPr>
        <p:txBody>
          <a:bodyPr wrap="square" rtlCol="0">
            <a:spAutoFit/>
          </a:bodyPr>
          <a:lstStyle/>
          <a:p>
            <a:pPr algn="ctr"/>
            <a:r>
              <a:rPr lang="de-DE" sz="2000" b="1" dirty="0"/>
              <a:t>Target</a:t>
            </a:r>
            <a:endParaRPr lang="en-US" sz="2000" b="1" dirty="0"/>
          </a:p>
        </p:txBody>
      </p:sp>
      <p:sp>
        <p:nvSpPr>
          <p:cNvPr id="22" name="Textfeld 21">
            <a:extLst>
              <a:ext uri="{FF2B5EF4-FFF2-40B4-BE49-F238E27FC236}">
                <a16:creationId xmlns:a16="http://schemas.microsoft.com/office/drawing/2014/main" id="{95A6D89A-7E9D-18E5-4E0D-712E5EBCB3B4}"/>
              </a:ext>
            </a:extLst>
          </p:cNvPr>
          <p:cNvSpPr txBox="1"/>
          <p:nvPr/>
        </p:nvSpPr>
        <p:spPr>
          <a:xfrm>
            <a:off x="24149005" y="14419990"/>
            <a:ext cx="2653384" cy="400110"/>
          </a:xfrm>
          <a:prstGeom prst="rect">
            <a:avLst/>
          </a:prstGeom>
          <a:noFill/>
        </p:spPr>
        <p:txBody>
          <a:bodyPr wrap="square" rtlCol="0">
            <a:spAutoFit/>
          </a:bodyPr>
          <a:lstStyle/>
          <a:p>
            <a:pPr algn="ctr"/>
            <a:r>
              <a:rPr lang="de-DE" sz="2000" b="1" dirty="0" err="1"/>
              <a:t>Result</a:t>
            </a:r>
            <a:endParaRPr lang="en-US" sz="2000" b="1" dirty="0"/>
          </a:p>
        </p:txBody>
      </p:sp>
    </p:spTree>
    <p:extLst>
      <p:ext uri="{BB962C8B-B14F-4D97-AF65-F5344CB8AC3E}">
        <p14:creationId xmlns:p14="http://schemas.microsoft.com/office/powerpoint/2010/main" val="101863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B76825-D6FB-F256-970B-03E2267F421D}"/>
              </a:ext>
            </a:extLst>
          </p:cNvPr>
          <p:cNvPicPr>
            <a:picLocks noChangeAspect="1"/>
          </p:cNvPicPr>
          <p:nvPr/>
        </p:nvPicPr>
        <p:blipFill>
          <a:blip r:embed="rId2"/>
          <a:stretch>
            <a:fillRect/>
          </a:stretch>
        </p:blipFill>
        <p:spPr>
          <a:xfrm>
            <a:off x="1954187" y="2180430"/>
            <a:ext cx="18734864" cy="6353969"/>
          </a:xfrm>
          <a:prstGeom prst="rect">
            <a:avLst/>
          </a:prstGeom>
        </p:spPr>
      </p:pic>
      <p:grpSp>
        <p:nvGrpSpPr>
          <p:cNvPr id="29" name="Gruppieren 28">
            <a:extLst>
              <a:ext uri="{FF2B5EF4-FFF2-40B4-BE49-F238E27FC236}">
                <a16:creationId xmlns:a16="http://schemas.microsoft.com/office/drawing/2014/main" id="{818BF054-0322-2366-C72D-BC89FEB217DE}"/>
              </a:ext>
            </a:extLst>
          </p:cNvPr>
          <p:cNvGrpSpPr/>
          <p:nvPr/>
        </p:nvGrpSpPr>
        <p:grpSpPr>
          <a:xfrm>
            <a:off x="2999305" y="8369380"/>
            <a:ext cx="17816329" cy="6969156"/>
            <a:chOff x="2462955" y="9136092"/>
            <a:chExt cx="17816329" cy="6969156"/>
          </a:xfrm>
        </p:grpSpPr>
        <p:sp>
          <p:nvSpPr>
            <p:cNvPr id="22" name="Rechteck: abgerundete Ecken 21">
              <a:extLst>
                <a:ext uri="{FF2B5EF4-FFF2-40B4-BE49-F238E27FC236}">
                  <a16:creationId xmlns:a16="http://schemas.microsoft.com/office/drawing/2014/main" id="{4B79C01E-BF90-92AE-5663-26E9405CF6EA}"/>
                </a:ext>
              </a:extLst>
            </p:cNvPr>
            <p:cNvSpPr/>
            <p:nvPr/>
          </p:nvSpPr>
          <p:spPr>
            <a:xfrm>
              <a:off x="5156968" y="9601200"/>
              <a:ext cx="6534150"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0AD34E23-0175-0404-C4DC-89EE02F31236}"/>
                </a:ext>
              </a:extLst>
            </p:cNvPr>
            <p:cNvSpPr/>
            <p:nvPr/>
          </p:nvSpPr>
          <p:spPr>
            <a:xfrm>
              <a:off x="5614168" y="10077450"/>
              <a:ext cx="323850" cy="2667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550210E1-74BF-27F0-9D9A-402D6F1BDA90}"/>
                </a:ext>
              </a:extLst>
            </p:cNvPr>
            <p:cNvSpPr/>
            <p:nvPr/>
          </p:nvSpPr>
          <p:spPr>
            <a:xfrm>
              <a:off x="6080893" y="10499725"/>
              <a:ext cx="323850" cy="18415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00FF2AEF-42FE-0C45-76CB-50AA12CC54D8}"/>
                </a:ext>
              </a:extLst>
            </p:cNvPr>
            <p:cNvSpPr/>
            <p:nvPr/>
          </p:nvSpPr>
          <p:spPr>
            <a:xfrm>
              <a:off x="6547618" y="10775950"/>
              <a:ext cx="323850" cy="128905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F17EB589-DFEC-0D22-7385-0E783CF180D2}"/>
                </a:ext>
              </a:extLst>
            </p:cNvPr>
            <p:cNvSpPr/>
            <p:nvPr/>
          </p:nvSpPr>
          <p:spPr>
            <a:xfrm>
              <a:off x="7012075" y="11039475"/>
              <a:ext cx="323850" cy="762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uppieren 13">
              <a:extLst>
                <a:ext uri="{FF2B5EF4-FFF2-40B4-BE49-F238E27FC236}">
                  <a16:creationId xmlns:a16="http://schemas.microsoft.com/office/drawing/2014/main" id="{2968C090-E320-E1CD-B8F3-AF187A5CF4B7}"/>
                </a:ext>
              </a:extLst>
            </p:cNvPr>
            <p:cNvGrpSpPr/>
            <p:nvPr/>
          </p:nvGrpSpPr>
          <p:grpSpPr>
            <a:xfrm flipH="1">
              <a:off x="9525767" y="10069286"/>
              <a:ext cx="1721757" cy="2667000"/>
              <a:chOff x="9089571" y="19255468"/>
              <a:chExt cx="1721757" cy="2667000"/>
            </a:xfrm>
            <a:solidFill>
              <a:schemeClr val="accent4">
                <a:lumMod val="40000"/>
                <a:lumOff val="60000"/>
              </a:schemeClr>
            </a:solidFill>
            <a:effectLst>
              <a:outerShdw blurRad="50800" dist="38100" dir="2700000" algn="tl" rotWithShape="0">
                <a:prstClr val="black">
                  <a:alpha val="40000"/>
                </a:prstClr>
              </a:outerShdw>
            </a:effectLst>
          </p:grpSpPr>
          <p:sp>
            <p:nvSpPr>
              <p:cNvPr id="10" name="Rechteck 9">
                <a:extLst>
                  <a:ext uri="{FF2B5EF4-FFF2-40B4-BE49-F238E27FC236}">
                    <a16:creationId xmlns:a16="http://schemas.microsoft.com/office/drawing/2014/main" id="{1CBA78BA-7517-EB52-B778-4B8F60853E7C}"/>
                  </a:ext>
                </a:extLst>
              </p:cNvPr>
              <p:cNvSpPr/>
              <p:nvPr/>
            </p:nvSpPr>
            <p:spPr>
              <a:xfrm>
                <a:off x="9089571" y="19255468"/>
                <a:ext cx="323850" cy="2667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6646ABA1-21E9-C7F3-1101-6E8E3303001F}"/>
                  </a:ext>
                </a:extLst>
              </p:cNvPr>
              <p:cNvSpPr/>
              <p:nvPr/>
            </p:nvSpPr>
            <p:spPr>
              <a:xfrm>
                <a:off x="9556296" y="19677743"/>
                <a:ext cx="323850" cy="18415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A1F2017E-3E69-4275-20A7-889E9A78CA5B}"/>
                  </a:ext>
                </a:extLst>
              </p:cNvPr>
              <p:cNvSpPr/>
              <p:nvPr/>
            </p:nvSpPr>
            <p:spPr>
              <a:xfrm>
                <a:off x="10023021" y="19953968"/>
                <a:ext cx="323850" cy="128905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1E67D3AE-B340-A82D-A1AA-028F0EBFBEFF}"/>
                  </a:ext>
                </a:extLst>
              </p:cNvPr>
              <p:cNvSpPr/>
              <p:nvPr/>
            </p:nvSpPr>
            <p:spPr>
              <a:xfrm>
                <a:off x="10487478" y="20217493"/>
                <a:ext cx="323850" cy="762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hteck 15">
              <a:extLst>
                <a:ext uri="{FF2B5EF4-FFF2-40B4-BE49-F238E27FC236}">
                  <a16:creationId xmlns:a16="http://schemas.microsoft.com/office/drawing/2014/main" id="{1AE8FA6B-164C-DB20-A86A-25A351C513E5}"/>
                </a:ext>
              </a:extLst>
            </p:cNvPr>
            <p:cNvSpPr/>
            <p:nvPr/>
          </p:nvSpPr>
          <p:spPr>
            <a:xfrm>
              <a:off x="15220802" y="10083800"/>
              <a:ext cx="323850" cy="2664000"/>
            </a:xfrm>
            <a:prstGeom prst="rect">
              <a:avLst/>
            </a:prstGeom>
            <a:solidFill>
              <a:schemeClr val="accent2">
                <a:lumMod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08F995AF-70C7-C82F-8DAE-88CD9220B71E}"/>
                </a:ext>
              </a:extLst>
            </p:cNvPr>
            <p:cNvSpPr/>
            <p:nvPr/>
          </p:nvSpPr>
          <p:spPr>
            <a:xfrm>
              <a:off x="15702494" y="10345464"/>
              <a:ext cx="323850" cy="2160000"/>
            </a:xfrm>
            <a:prstGeom prst="rect">
              <a:avLst/>
            </a:prstGeom>
            <a:solidFill>
              <a:schemeClr val="accent2">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9CE7A09-14D6-7ADB-921C-4F82842A02A4}"/>
                </a:ext>
              </a:extLst>
            </p:cNvPr>
            <p:cNvSpPr/>
            <p:nvPr/>
          </p:nvSpPr>
          <p:spPr>
            <a:xfrm>
              <a:off x="16184186" y="10587800"/>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5BEF4BBF-3F1E-D7BC-809F-F896A05CE2C8}"/>
                </a:ext>
              </a:extLst>
            </p:cNvPr>
            <p:cNvSpPr/>
            <p:nvPr/>
          </p:nvSpPr>
          <p:spPr>
            <a:xfrm>
              <a:off x="16633676" y="10839800"/>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a:extLst>
                <a:ext uri="{FF2B5EF4-FFF2-40B4-BE49-F238E27FC236}">
                  <a16:creationId xmlns:a16="http://schemas.microsoft.com/office/drawing/2014/main" id="{B3D40B61-4EEA-32B0-DBF3-9CC80D5E7D25}"/>
                </a:ext>
              </a:extLst>
            </p:cNvPr>
            <p:cNvSpPr/>
            <p:nvPr/>
          </p:nvSpPr>
          <p:spPr>
            <a:xfrm>
              <a:off x="17083166" y="11101464"/>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feld 22">
              <a:extLst>
                <a:ext uri="{FF2B5EF4-FFF2-40B4-BE49-F238E27FC236}">
                  <a16:creationId xmlns:a16="http://schemas.microsoft.com/office/drawing/2014/main" id="{D0070165-0DF8-A5C8-DC51-B58FEF109BC6}"/>
                </a:ext>
              </a:extLst>
            </p:cNvPr>
            <p:cNvSpPr txBox="1"/>
            <p:nvPr/>
          </p:nvSpPr>
          <p:spPr>
            <a:xfrm>
              <a:off x="5220926" y="12638088"/>
              <a:ext cx="2653384" cy="400110"/>
            </a:xfrm>
            <a:prstGeom prst="rect">
              <a:avLst/>
            </a:prstGeom>
            <a:noFill/>
          </p:spPr>
          <p:txBody>
            <a:bodyPr wrap="square" rtlCol="0">
              <a:spAutoFit/>
            </a:bodyPr>
            <a:lstStyle/>
            <a:p>
              <a:pPr algn="ctr"/>
              <a:r>
                <a:rPr lang="de-DE" sz="2000" b="1" dirty="0"/>
                <a:t>Encoder</a:t>
              </a:r>
              <a:endParaRPr lang="en-US" sz="2000" b="1" dirty="0"/>
            </a:p>
          </p:txBody>
        </p:sp>
        <p:sp>
          <p:nvSpPr>
            <p:cNvPr id="24" name="Textfeld 23">
              <a:extLst>
                <a:ext uri="{FF2B5EF4-FFF2-40B4-BE49-F238E27FC236}">
                  <a16:creationId xmlns:a16="http://schemas.microsoft.com/office/drawing/2014/main" id="{E63390AA-311D-1F11-7466-CF5C6551BDD4}"/>
                </a:ext>
              </a:extLst>
            </p:cNvPr>
            <p:cNvSpPr txBox="1"/>
            <p:nvPr/>
          </p:nvSpPr>
          <p:spPr>
            <a:xfrm>
              <a:off x="7095528" y="9139535"/>
              <a:ext cx="2653384" cy="461665"/>
            </a:xfrm>
            <a:prstGeom prst="rect">
              <a:avLst/>
            </a:prstGeom>
            <a:noFill/>
          </p:spPr>
          <p:txBody>
            <a:bodyPr wrap="square" rtlCol="0">
              <a:spAutoFit/>
            </a:bodyPr>
            <a:lstStyle/>
            <a:p>
              <a:pPr algn="ctr"/>
              <a:r>
                <a:rPr lang="de-DE" sz="2400" b="1" dirty="0"/>
                <a:t>Generator</a:t>
              </a:r>
              <a:endParaRPr lang="en-US" sz="2400" b="1" dirty="0"/>
            </a:p>
          </p:txBody>
        </p:sp>
        <p:sp>
          <p:nvSpPr>
            <p:cNvPr id="25" name="Textfeld 24">
              <a:extLst>
                <a:ext uri="{FF2B5EF4-FFF2-40B4-BE49-F238E27FC236}">
                  <a16:creationId xmlns:a16="http://schemas.microsoft.com/office/drawing/2014/main" id="{A7363937-CB30-5880-2B94-A8F48F6B0AA0}"/>
                </a:ext>
              </a:extLst>
            </p:cNvPr>
            <p:cNvSpPr txBox="1"/>
            <p:nvPr/>
          </p:nvSpPr>
          <p:spPr>
            <a:xfrm>
              <a:off x="8987382" y="12646060"/>
              <a:ext cx="2653384" cy="400110"/>
            </a:xfrm>
            <a:prstGeom prst="rect">
              <a:avLst/>
            </a:prstGeom>
            <a:noFill/>
          </p:spPr>
          <p:txBody>
            <a:bodyPr wrap="square" rtlCol="0">
              <a:spAutoFit/>
            </a:bodyPr>
            <a:lstStyle/>
            <a:p>
              <a:pPr algn="ctr"/>
              <a:r>
                <a:rPr lang="de-DE" sz="2000" b="1" dirty="0"/>
                <a:t>Decoder</a:t>
              </a:r>
              <a:endParaRPr lang="en-US" sz="2000" b="1" dirty="0"/>
            </a:p>
          </p:txBody>
        </p:sp>
        <p:sp>
          <p:nvSpPr>
            <p:cNvPr id="27" name="Rechteck: abgerundete Ecken 26">
              <a:extLst>
                <a:ext uri="{FF2B5EF4-FFF2-40B4-BE49-F238E27FC236}">
                  <a16:creationId xmlns:a16="http://schemas.microsoft.com/office/drawing/2014/main" id="{A2AFCCF9-F677-07B9-B8AB-FC403C23DF6C}"/>
                </a:ext>
              </a:extLst>
            </p:cNvPr>
            <p:cNvSpPr/>
            <p:nvPr/>
          </p:nvSpPr>
          <p:spPr>
            <a:xfrm>
              <a:off x="14680605" y="9615714"/>
              <a:ext cx="3182713"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feld 27">
              <a:extLst>
                <a:ext uri="{FF2B5EF4-FFF2-40B4-BE49-F238E27FC236}">
                  <a16:creationId xmlns:a16="http://schemas.microsoft.com/office/drawing/2014/main" id="{55DB95D4-0A28-8FCB-8ED0-C4B73B781D28}"/>
                </a:ext>
              </a:extLst>
            </p:cNvPr>
            <p:cNvSpPr txBox="1"/>
            <p:nvPr/>
          </p:nvSpPr>
          <p:spPr>
            <a:xfrm>
              <a:off x="15480763" y="9136092"/>
              <a:ext cx="2305826" cy="461665"/>
            </a:xfrm>
            <a:prstGeom prst="rect">
              <a:avLst/>
            </a:prstGeom>
            <a:noFill/>
          </p:spPr>
          <p:txBody>
            <a:bodyPr wrap="square" rtlCol="0">
              <a:spAutoFit/>
            </a:bodyPr>
            <a:lstStyle/>
            <a:p>
              <a:r>
                <a:rPr lang="de-DE" sz="2400" b="1" dirty="0" err="1"/>
                <a:t>Discriminator</a:t>
              </a:r>
              <a:endParaRPr lang="en-US" sz="2400" b="1" dirty="0"/>
            </a:p>
          </p:txBody>
        </p:sp>
        <p:sp>
          <p:nvSpPr>
            <p:cNvPr id="2" name="Rechteck 1">
              <a:extLst>
                <a:ext uri="{FF2B5EF4-FFF2-40B4-BE49-F238E27FC236}">
                  <a16:creationId xmlns:a16="http://schemas.microsoft.com/office/drawing/2014/main" id="{9CD188C5-2638-2FA1-01CC-09A4BDAAF63F}"/>
                </a:ext>
              </a:extLst>
            </p:cNvPr>
            <p:cNvSpPr/>
            <p:nvPr/>
          </p:nvSpPr>
          <p:spPr>
            <a:xfrm>
              <a:off x="7688792" y="11031311"/>
              <a:ext cx="1466857" cy="762000"/>
            </a:xfrm>
            <a:prstGeom prst="rect">
              <a:avLst/>
            </a:prstGeom>
            <a:solidFill>
              <a:schemeClr val="bg2">
                <a:lumMod val="50000"/>
              </a:schemeClr>
            </a:solidFill>
            <a:ln>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CE3E8430-85D3-6E00-660A-BDCBD3F1A541}"/>
                </a:ext>
              </a:extLst>
            </p:cNvPr>
            <p:cNvSpPr txBox="1"/>
            <p:nvPr/>
          </p:nvSpPr>
          <p:spPr>
            <a:xfrm>
              <a:off x="7103480" y="10425176"/>
              <a:ext cx="2653384" cy="400110"/>
            </a:xfrm>
            <a:prstGeom prst="rect">
              <a:avLst/>
            </a:prstGeom>
            <a:noFill/>
          </p:spPr>
          <p:txBody>
            <a:bodyPr wrap="square" rtlCol="0">
              <a:spAutoFit/>
            </a:bodyPr>
            <a:lstStyle/>
            <a:p>
              <a:pPr algn="ctr"/>
              <a:r>
                <a:rPr lang="de-DE" sz="2000" b="1" dirty="0"/>
                <a:t>Identity </a:t>
              </a:r>
              <a:r>
                <a:rPr lang="de-DE" sz="2000" b="1" dirty="0" err="1"/>
                <a:t>Injector</a:t>
              </a:r>
              <a:endParaRPr lang="en-US" sz="2000" b="1" dirty="0"/>
            </a:p>
          </p:txBody>
        </p:sp>
        <p:sp>
          <p:nvSpPr>
            <p:cNvPr id="31" name="Rechteck: abgerundete Ecken 30">
              <a:extLst>
                <a:ext uri="{FF2B5EF4-FFF2-40B4-BE49-F238E27FC236}">
                  <a16:creationId xmlns:a16="http://schemas.microsoft.com/office/drawing/2014/main" id="{EB3188FF-4996-8322-1F59-33876547BD97}"/>
                </a:ext>
              </a:extLst>
            </p:cNvPr>
            <p:cNvSpPr/>
            <p:nvPr/>
          </p:nvSpPr>
          <p:spPr>
            <a:xfrm>
              <a:off x="6027155" y="14083904"/>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33" name="Gerade Verbindung mit Pfeil 32">
              <a:extLst>
                <a:ext uri="{FF2B5EF4-FFF2-40B4-BE49-F238E27FC236}">
                  <a16:creationId xmlns:a16="http://schemas.microsoft.com/office/drawing/2014/main" id="{F216137F-5B13-E4A6-6AC2-6FDA2CFCD5E1}"/>
                </a:ext>
              </a:extLst>
            </p:cNvPr>
            <p:cNvCxnSpPr>
              <a:cxnSpLocks/>
              <a:endCxn id="31" idx="1"/>
            </p:cNvCxnSpPr>
            <p:nvPr/>
          </p:nvCxnSpPr>
          <p:spPr>
            <a:xfrm>
              <a:off x="5614168" y="14611351"/>
              <a:ext cx="412987"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er: gewinkelt 34">
              <a:extLst>
                <a:ext uri="{FF2B5EF4-FFF2-40B4-BE49-F238E27FC236}">
                  <a16:creationId xmlns:a16="http://schemas.microsoft.com/office/drawing/2014/main" id="{0DCDF74C-FBDE-68FB-FC41-A452FBEC8D7F}"/>
                </a:ext>
              </a:extLst>
            </p:cNvPr>
            <p:cNvCxnSpPr>
              <a:stCxn id="31" idx="3"/>
              <a:endCxn id="2" idx="2"/>
            </p:cNvCxnSpPr>
            <p:nvPr/>
          </p:nvCxnSpPr>
          <p:spPr>
            <a:xfrm flipV="1">
              <a:off x="7397402" y="11793311"/>
              <a:ext cx="1024819" cy="2818040"/>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35">
              <a:extLst>
                <a:ext uri="{FF2B5EF4-FFF2-40B4-BE49-F238E27FC236}">
                  <a16:creationId xmlns:a16="http://schemas.microsoft.com/office/drawing/2014/main" id="{C5424AE6-6FFE-6B2A-035F-017D7FF993F9}"/>
                </a:ext>
              </a:extLst>
            </p:cNvPr>
            <p:cNvSpPr/>
            <p:nvPr/>
          </p:nvSpPr>
          <p:spPr>
            <a:xfrm>
              <a:off x="12549039" y="12908851"/>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37" name="Gerade Verbindung mit Pfeil 36">
              <a:extLst>
                <a:ext uri="{FF2B5EF4-FFF2-40B4-BE49-F238E27FC236}">
                  <a16:creationId xmlns:a16="http://schemas.microsoft.com/office/drawing/2014/main" id="{AD18E560-8C7D-CC0E-910C-144960D4E6C0}"/>
                </a:ext>
              </a:extLst>
            </p:cNvPr>
            <p:cNvCxnSpPr>
              <a:cxnSpLocks/>
              <a:stCxn id="62" idx="2"/>
              <a:endCxn id="36" idx="0"/>
            </p:cNvCxnSpPr>
            <p:nvPr/>
          </p:nvCxnSpPr>
          <p:spPr>
            <a:xfrm flipH="1">
              <a:off x="13234163" y="12462282"/>
              <a:ext cx="2038" cy="446569"/>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hteck: abgerundete Ecken 40">
              <a:extLst>
                <a:ext uri="{FF2B5EF4-FFF2-40B4-BE49-F238E27FC236}">
                  <a16:creationId xmlns:a16="http://schemas.microsoft.com/office/drawing/2014/main" id="{A277E838-101D-9ED6-A8C6-FE4C17B68DAF}"/>
                </a:ext>
              </a:extLst>
            </p:cNvPr>
            <p:cNvSpPr/>
            <p:nvPr/>
          </p:nvSpPr>
          <p:spPr>
            <a:xfrm>
              <a:off x="10203187" y="14058901"/>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ID Loss</a:t>
              </a:r>
              <a:endParaRPr lang="en-US" dirty="0"/>
            </a:p>
          </p:txBody>
        </p:sp>
        <p:cxnSp>
          <p:nvCxnSpPr>
            <p:cNvPr id="42" name="Gerade Verbindung mit Pfeil 41">
              <a:extLst>
                <a:ext uri="{FF2B5EF4-FFF2-40B4-BE49-F238E27FC236}">
                  <a16:creationId xmlns:a16="http://schemas.microsoft.com/office/drawing/2014/main" id="{C0D16092-5A74-B489-27E1-607588EC605A}"/>
                </a:ext>
              </a:extLst>
            </p:cNvPr>
            <p:cNvCxnSpPr>
              <a:cxnSpLocks/>
              <a:stCxn id="31" idx="3"/>
              <a:endCxn id="41" idx="1"/>
            </p:cNvCxnSpPr>
            <p:nvPr/>
          </p:nvCxnSpPr>
          <p:spPr>
            <a:xfrm flipV="1">
              <a:off x="7397402" y="14586348"/>
              <a:ext cx="2805785" cy="2500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winkelt 44">
              <a:extLst>
                <a:ext uri="{FF2B5EF4-FFF2-40B4-BE49-F238E27FC236}">
                  <a16:creationId xmlns:a16="http://schemas.microsoft.com/office/drawing/2014/main" id="{34B3D9BC-FEF2-5203-ED9E-A5F53264F262}"/>
                </a:ext>
              </a:extLst>
            </p:cNvPr>
            <p:cNvCxnSpPr>
              <a:cxnSpLocks/>
              <a:stCxn id="36" idx="2"/>
              <a:endCxn id="41" idx="3"/>
            </p:cNvCxnSpPr>
            <p:nvPr/>
          </p:nvCxnSpPr>
          <p:spPr>
            <a:xfrm rot="5400000">
              <a:off x="12092497" y="13444682"/>
              <a:ext cx="622604" cy="1660729"/>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F3BD6CA6-9B75-4FFE-7F09-F5106BF1B257}"/>
                </a:ext>
              </a:extLst>
            </p:cNvPr>
            <p:cNvCxnSpPr>
              <a:cxnSpLocks/>
              <a:endCxn id="6" idx="1"/>
            </p:cNvCxnSpPr>
            <p:nvPr/>
          </p:nvCxnSpPr>
          <p:spPr>
            <a:xfrm flipV="1">
              <a:off x="4773909" y="11410950"/>
              <a:ext cx="840259" cy="3675"/>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F9AC7CE1-48C6-4E18-54A6-B50C7D3B37EF}"/>
                </a:ext>
              </a:extLst>
            </p:cNvPr>
            <p:cNvCxnSpPr>
              <a:cxnSpLocks/>
              <a:stCxn id="10" idx="1"/>
              <a:endCxn id="62" idx="1"/>
            </p:cNvCxnSpPr>
            <p:nvPr/>
          </p:nvCxnSpPr>
          <p:spPr>
            <a:xfrm>
              <a:off x="11247524" y="11402786"/>
              <a:ext cx="958753" cy="626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A377881D-5C0F-1A6B-97B9-18CBB8DCBB4D}"/>
                </a:ext>
              </a:extLst>
            </p:cNvPr>
            <p:cNvCxnSpPr>
              <a:cxnSpLocks/>
              <a:stCxn id="62" idx="3"/>
              <a:endCxn id="16" idx="1"/>
            </p:cNvCxnSpPr>
            <p:nvPr/>
          </p:nvCxnSpPr>
          <p:spPr>
            <a:xfrm>
              <a:off x="14266125" y="11409049"/>
              <a:ext cx="954677" cy="6751"/>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Grafik 59">
              <a:extLst>
                <a:ext uri="{FF2B5EF4-FFF2-40B4-BE49-F238E27FC236}">
                  <a16:creationId xmlns:a16="http://schemas.microsoft.com/office/drawing/2014/main" id="{27D13262-0D29-E49F-7E35-66B599047643}"/>
                </a:ext>
              </a:extLst>
            </p:cNvPr>
            <p:cNvPicPr>
              <a:picLocks noChangeAspect="1"/>
            </p:cNvPicPr>
            <p:nvPr/>
          </p:nvPicPr>
          <p:blipFill rotWithShape="1">
            <a:blip r:embed="rId2"/>
            <a:srcRect l="4231" t="9977" r="87692" b="64297"/>
            <a:stretch/>
          </p:blipFill>
          <p:spPr>
            <a:xfrm>
              <a:off x="2779043" y="10333760"/>
              <a:ext cx="2011882" cy="2173430"/>
            </a:xfrm>
            <a:prstGeom prst="rect">
              <a:avLst/>
            </a:prstGeom>
            <a:effectLst>
              <a:softEdge rad="31750"/>
            </a:effectLst>
          </p:spPr>
        </p:pic>
        <p:pic>
          <p:nvPicPr>
            <p:cNvPr id="61" name="Grafik 60">
              <a:extLst>
                <a:ext uri="{FF2B5EF4-FFF2-40B4-BE49-F238E27FC236}">
                  <a16:creationId xmlns:a16="http://schemas.microsoft.com/office/drawing/2014/main" id="{9B0A1487-0580-F537-F202-A62763F49F86}"/>
                </a:ext>
              </a:extLst>
            </p:cNvPr>
            <p:cNvPicPr>
              <a:picLocks noChangeAspect="1"/>
            </p:cNvPicPr>
            <p:nvPr/>
          </p:nvPicPr>
          <p:blipFill rotWithShape="1">
            <a:blip r:embed="rId2"/>
            <a:srcRect l="4952" t="57428" r="86845" b="16931"/>
            <a:stretch/>
          </p:blipFill>
          <p:spPr>
            <a:xfrm>
              <a:off x="3591889" y="13536218"/>
              <a:ext cx="2035720" cy="2158313"/>
            </a:xfrm>
            <a:prstGeom prst="rect">
              <a:avLst/>
            </a:prstGeom>
            <a:effectLst>
              <a:softEdge rad="31750"/>
            </a:effectLst>
          </p:spPr>
        </p:pic>
        <p:pic>
          <p:nvPicPr>
            <p:cNvPr id="62" name="Grafik 61">
              <a:extLst>
                <a:ext uri="{FF2B5EF4-FFF2-40B4-BE49-F238E27FC236}">
                  <a16:creationId xmlns:a16="http://schemas.microsoft.com/office/drawing/2014/main" id="{98AC29F8-E7C9-4B23-B72F-A09AFEF3E0DD}"/>
                </a:ext>
              </a:extLst>
            </p:cNvPr>
            <p:cNvPicPr>
              <a:picLocks noChangeAspect="1"/>
            </p:cNvPicPr>
            <p:nvPr/>
          </p:nvPicPr>
          <p:blipFill rotWithShape="1">
            <a:blip r:embed="rId2"/>
            <a:srcRect l="40109" t="10023" r="51410" b="64402"/>
            <a:stretch/>
          </p:blipFill>
          <p:spPr>
            <a:xfrm>
              <a:off x="12206277" y="10355815"/>
              <a:ext cx="2059848" cy="2106467"/>
            </a:xfrm>
            <a:prstGeom prst="rect">
              <a:avLst/>
            </a:prstGeom>
            <a:effectLst>
              <a:softEdge rad="31750"/>
            </a:effectLst>
          </p:spPr>
        </p:pic>
        <p:sp>
          <p:nvSpPr>
            <p:cNvPr id="67" name="Rechteck: abgerundete Ecken 66">
              <a:extLst>
                <a:ext uri="{FF2B5EF4-FFF2-40B4-BE49-F238E27FC236}">
                  <a16:creationId xmlns:a16="http://schemas.microsoft.com/office/drawing/2014/main" id="{2BC03DD7-489E-3546-A723-D13DD26E53C9}"/>
                </a:ext>
              </a:extLst>
            </p:cNvPr>
            <p:cNvSpPr/>
            <p:nvPr/>
          </p:nvSpPr>
          <p:spPr>
            <a:xfrm>
              <a:off x="18909037" y="11853958"/>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GAN Loss</a:t>
              </a:r>
              <a:endParaRPr lang="en-US" dirty="0"/>
            </a:p>
          </p:txBody>
        </p:sp>
        <p:cxnSp>
          <p:nvCxnSpPr>
            <p:cNvPr id="68" name="Verbinder: gewinkelt 67">
              <a:extLst>
                <a:ext uri="{FF2B5EF4-FFF2-40B4-BE49-F238E27FC236}">
                  <a16:creationId xmlns:a16="http://schemas.microsoft.com/office/drawing/2014/main" id="{1DD179C5-92C9-E6A9-F066-8A9B55D8DFCF}"/>
                </a:ext>
              </a:extLst>
            </p:cNvPr>
            <p:cNvCxnSpPr>
              <a:cxnSpLocks/>
              <a:stCxn id="20" idx="3"/>
              <a:endCxn id="67" idx="0"/>
            </p:cNvCxnSpPr>
            <p:nvPr/>
          </p:nvCxnSpPr>
          <p:spPr>
            <a:xfrm>
              <a:off x="17407016" y="11425464"/>
              <a:ext cx="2187145" cy="428494"/>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abgerundete Ecken 70">
              <a:extLst>
                <a:ext uri="{FF2B5EF4-FFF2-40B4-BE49-F238E27FC236}">
                  <a16:creationId xmlns:a16="http://schemas.microsoft.com/office/drawing/2014/main" id="{825777D1-70A9-8D2E-377F-B84E286586B0}"/>
                </a:ext>
              </a:extLst>
            </p:cNvPr>
            <p:cNvSpPr/>
            <p:nvPr/>
          </p:nvSpPr>
          <p:spPr>
            <a:xfrm>
              <a:off x="18909036" y="9892902"/>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Feature Loss</a:t>
              </a:r>
              <a:endParaRPr lang="en-US" dirty="0"/>
            </a:p>
          </p:txBody>
        </p:sp>
        <p:cxnSp>
          <p:nvCxnSpPr>
            <p:cNvPr id="72" name="Verbinder: gewinkelt 71">
              <a:extLst>
                <a:ext uri="{FF2B5EF4-FFF2-40B4-BE49-F238E27FC236}">
                  <a16:creationId xmlns:a16="http://schemas.microsoft.com/office/drawing/2014/main" id="{6BBD0441-1A36-89AB-6430-617B07DAF30D}"/>
                </a:ext>
              </a:extLst>
            </p:cNvPr>
            <p:cNvCxnSpPr>
              <a:cxnSpLocks/>
              <a:stCxn id="20" idx="3"/>
              <a:endCxn id="71" idx="2"/>
            </p:cNvCxnSpPr>
            <p:nvPr/>
          </p:nvCxnSpPr>
          <p:spPr>
            <a:xfrm flipV="1">
              <a:off x="17407016" y="10947795"/>
              <a:ext cx="2187144" cy="477669"/>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5C395B71-8765-B7F9-A3B7-A6143BB15467}"/>
                </a:ext>
              </a:extLst>
            </p:cNvPr>
            <p:cNvSpPr txBox="1"/>
            <p:nvPr/>
          </p:nvSpPr>
          <p:spPr>
            <a:xfrm>
              <a:off x="2462955" y="12505464"/>
              <a:ext cx="2653384" cy="400110"/>
            </a:xfrm>
            <a:prstGeom prst="rect">
              <a:avLst/>
            </a:prstGeom>
            <a:noFill/>
          </p:spPr>
          <p:txBody>
            <a:bodyPr wrap="square" rtlCol="0">
              <a:spAutoFit/>
            </a:bodyPr>
            <a:lstStyle/>
            <a:p>
              <a:pPr algn="ctr"/>
              <a:r>
                <a:rPr lang="de-DE" sz="2000" b="1" dirty="0"/>
                <a:t>Target Image</a:t>
              </a:r>
              <a:endParaRPr lang="en-US" sz="2000" b="1" dirty="0"/>
            </a:p>
          </p:txBody>
        </p:sp>
        <p:sp>
          <p:nvSpPr>
            <p:cNvPr id="5" name="Textfeld 4">
              <a:extLst>
                <a:ext uri="{FF2B5EF4-FFF2-40B4-BE49-F238E27FC236}">
                  <a16:creationId xmlns:a16="http://schemas.microsoft.com/office/drawing/2014/main" id="{9AA8F801-4395-6DE3-F39D-D0C79435736F}"/>
                </a:ext>
              </a:extLst>
            </p:cNvPr>
            <p:cNvSpPr txBox="1"/>
            <p:nvPr/>
          </p:nvSpPr>
          <p:spPr>
            <a:xfrm>
              <a:off x="3284634" y="15705138"/>
              <a:ext cx="2653384" cy="400110"/>
            </a:xfrm>
            <a:prstGeom prst="rect">
              <a:avLst/>
            </a:prstGeom>
            <a:noFill/>
          </p:spPr>
          <p:txBody>
            <a:bodyPr wrap="square" rtlCol="0">
              <a:spAutoFit/>
            </a:bodyPr>
            <a:lstStyle/>
            <a:p>
              <a:pPr algn="ctr"/>
              <a:r>
                <a:rPr lang="de-DE" sz="2000" b="1" dirty="0"/>
                <a:t>Source Image</a:t>
              </a:r>
              <a:endParaRPr lang="en-US" sz="2000" b="1" dirty="0"/>
            </a:p>
          </p:txBody>
        </p:sp>
        <p:sp>
          <p:nvSpPr>
            <p:cNvPr id="26" name="Textfeld 25">
              <a:extLst>
                <a:ext uri="{FF2B5EF4-FFF2-40B4-BE49-F238E27FC236}">
                  <a16:creationId xmlns:a16="http://schemas.microsoft.com/office/drawing/2014/main" id="{16BD17D9-79C3-224E-BA3A-77751097AFBE}"/>
                </a:ext>
              </a:extLst>
            </p:cNvPr>
            <p:cNvSpPr txBox="1"/>
            <p:nvPr/>
          </p:nvSpPr>
          <p:spPr>
            <a:xfrm>
              <a:off x="11907470" y="9965720"/>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pic>
        <p:nvPicPr>
          <p:cNvPr id="32" name="Grafik 31">
            <a:extLst>
              <a:ext uri="{FF2B5EF4-FFF2-40B4-BE49-F238E27FC236}">
                <a16:creationId xmlns:a16="http://schemas.microsoft.com/office/drawing/2014/main" id="{6599CE3C-6506-5289-0373-D1FC0299BA6C}"/>
              </a:ext>
            </a:extLst>
          </p:cNvPr>
          <p:cNvPicPr>
            <a:picLocks noChangeAspect="1"/>
          </p:cNvPicPr>
          <p:nvPr/>
        </p:nvPicPr>
        <p:blipFill>
          <a:blip r:embed="rId3"/>
          <a:stretch>
            <a:fillRect/>
          </a:stretch>
        </p:blipFill>
        <p:spPr>
          <a:xfrm>
            <a:off x="250997" y="16513775"/>
            <a:ext cx="14544675" cy="6715125"/>
          </a:xfrm>
          <a:prstGeom prst="rect">
            <a:avLst/>
          </a:prstGeom>
        </p:spPr>
      </p:pic>
      <p:sp>
        <p:nvSpPr>
          <p:cNvPr id="49" name="Rechteck 48">
            <a:extLst>
              <a:ext uri="{FF2B5EF4-FFF2-40B4-BE49-F238E27FC236}">
                <a16:creationId xmlns:a16="http://schemas.microsoft.com/office/drawing/2014/main" id="{8A12776A-2DD3-A852-BD4A-5DE08D44FABB}"/>
              </a:ext>
            </a:extLst>
          </p:cNvPr>
          <p:cNvSpPr/>
          <p:nvPr/>
        </p:nvSpPr>
        <p:spPr>
          <a:xfrm>
            <a:off x="28153417" y="30861011"/>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hteck 50">
            <a:extLst>
              <a:ext uri="{FF2B5EF4-FFF2-40B4-BE49-F238E27FC236}">
                <a16:creationId xmlns:a16="http://schemas.microsoft.com/office/drawing/2014/main" id="{83E3B61E-F5A5-1EF0-27CF-0ECFBC80D089}"/>
              </a:ext>
            </a:extLst>
          </p:cNvPr>
          <p:cNvSpPr/>
          <p:nvPr/>
        </p:nvSpPr>
        <p:spPr>
          <a:xfrm>
            <a:off x="28602907" y="31113011"/>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hteck 51">
            <a:extLst>
              <a:ext uri="{FF2B5EF4-FFF2-40B4-BE49-F238E27FC236}">
                <a16:creationId xmlns:a16="http://schemas.microsoft.com/office/drawing/2014/main" id="{E81EA03F-6BA9-9B5C-1478-0D46CB84CEDF}"/>
              </a:ext>
            </a:extLst>
          </p:cNvPr>
          <p:cNvSpPr/>
          <p:nvPr/>
        </p:nvSpPr>
        <p:spPr>
          <a:xfrm>
            <a:off x="29052397" y="31374675"/>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E85B70B9-5602-17B2-34D8-1573A587C63E}"/>
              </a:ext>
            </a:extLst>
          </p:cNvPr>
          <p:cNvSpPr/>
          <p:nvPr/>
        </p:nvSpPr>
        <p:spPr>
          <a:xfrm>
            <a:off x="18399668" y="31860680"/>
            <a:ext cx="1466857" cy="762000"/>
          </a:xfrm>
          <a:prstGeom prst="rect">
            <a:avLst/>
          </a:prstGeom>
          <a:solidFill>
            <a:schemeClr val="bg2">
              <a:lumMod val="50000"/>
            </a:schemeClr>
          </a:solidFill>
          <a:ln>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feld 63">
            <a:extLst>
              <a:ext uri="{FF2B5EF4-FFF2-40B4-BE49-F238E27FC236}">
                <a16:creationId xmlns:a16="http://schemas.microsoft.com/office/drawing/2014/main" id="{30F768E4-F7D9-648E-0FCD-0298013515DB}"/>
              </a:ext>
            </a:extLst>
          </p:cNvPr>
          <p:cNvSpPr txBox="1"/>
          <p:nvPr/>
        </p:nvSpPr>
        <p:spPr>
          <a:xfrm>
            <a:off x="17814356" y="31254545"/>
            <a:ext cx="2653384" cy="400110"/>
          </a:xfrm>
          <a:prstGeom prst="rect">
            <a:avLst/>
          </a:prstGeom>
          <a:noFill/>
        </p:spPr>
        <p:txBody>
          <a:bodyPr wrap="square" rtlCol="0">
            <a:spAutoFit/>
          </a:bodyPr>
          <a:lstStyle/>
          <a:p>
            <a:pPr algn="ctr"/>
            <a:r>
              <a:rPr lang="de-DE" sz="2000" b="1" dirty="0"/>
              <a:t>Identity </a:t>
            </a:r>
            <a:r>
              <a:rPr lang="de-DE" sz="2000" b="1" dirty="0" err="1"/>
              <a:t>Injector</a:t>
            </a:r>
            <a:endParaRPr lang="en-US" sz="2000" b="1" dirty="0"/>
          </a:p>
        </p:txBody>
      </p:sp>
      <p:sp>
        <p:nvSpPr>
          <p:cNvPr id="65" name="Rechteck: abgerundete Ecken 64">
            <a:extLst>
              <a:ext uri="{FF2B5EF4-FFF2-40B4-BE49-F238E27FC236}">
                <a16:creationId xmlns:a16="http://schemas.microsoft.com/office/drawing/2014/main" id="{051382AF-5315-2D12-55E6-7AA3BEB3C39F}"/>
              </a:ext>
            </a:extLst>
          </p:cNvPr>
          <p:cNvSpPr/>
          <p:nvPr/>
        </p:nvSpPr>
        <p:spPr>
          <a:xfrm>
            <a:off x="16738031" y="34913273"/>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66" name="Gerade Verbindung mit Pfeil 65">
            <a:extLst>
              <a:ext uri="{FF2B5EF4-FFF2-40B4-BE49-F238E27FC236}">
                <a16:creationId xmlns:a16="http://schemas.microsoft.com/office/drawing/2014/main" id="{95D31D09-E898-7E3A-1EC3-AED836D845FC}"/>
              </a:ext>
            </a:extLst>
          </p:cNvPr>
          <p:cNvCxnSpPr>
            <a:cxnSpLocks/>
            <a:endCxn id="65" idx="1"/>
          </p:cNvCxnSpPr>
          <p:nvPr/>
        </p:nvCxnSpPr>
        <p:spPr>
          <a:xfrm>
            <a:off x="16325044" y="35440720"/>
            <a:ext cx="412987"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D68734D1-CC74-95E3-9846-C99ABD076930}"/>
              </a:ext>
            </a:extLst>
          </p:cNvPr>
          <p:cNvCxnSpPr>
            <a:stCxn id="65" idx="3"/>
            <a:endCxn id="63" idx="2"/>
          </p:cNvCxnSpPr>
          <p:nvPr/>
        </p:nvCxnSpPr>
        <p:spPr>
          <a:xfrm flipV="1">
            <a:off x="18108278" y="32622680"/>
            <a:ext cx="1024819" cy="2818040"/>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hteck: abgerundete Ecken 73">
            <a:extLst>
              <a:ext uri="{FF2B5EF4-FFF2-40B4-BE49-F238E27FC236}">
                <a16:creationId xmlns:a16="http://schemas.microsoft.com/office/drawing/2014/main" id="{1F783E9A-2810-9FE7-F882-448041D83BE7}"/>
              </a:ext>
            </a:extLst>
          </p:cNvPr>
          <p:cNvSpPr/>
          <p:nvPr/>
        </p:nvSpPr>
        <p:spPr>
          <a:xfrm>
            <a:off x="18361875" y="30554565"/>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ID Loss</a:t>
            </a:r>
            <a:endParaRPr lang="en-US" dirty="0"/>
          </a:p>
        </p:txBody>
      </p:sp>
      <p:cxnSp>
        <p:nvCxnSpPr>
          <p:cNvPr id="76" name="Gerade Verbindung mit Pfeil 75">
            <a:extLst>
              <a:ext uri="{FF2B5EF4-FFF2-40B4-BE49-F238E27FC236}">
                <a16:creationId xmlns:a16="http://schemas.microsoft.com/office/drawing/2014/main" id="{0A60BA23-5F36-5E0A-B336-71BDC435F0CB}"/>
              </a:ext>
            </a:extLst>
          </p:cNvPr>
          <p:cNvCxnSpPr>
            <a:cxnSpLocks/>
            <a:stCxn id="65" idx="3"/>
          </p:cNvCxnSpPr>
          <p:nvPr/>
        </p:nvCxnSpPr>
        <p:spPr>
          <a:xfrm flipV="1">
            <a:off x="18108278" y="35415717"/>
            <a:ext cx="2805785" cy="2500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3" name="Grafik 82">
            <a:extLst>
              <a:ext uri="{FF2B5EF4-FFF2-40B4-BE49-F238E27FC236}">
                <a16:creationId xmlns:a16="http://schemas.microsoft.com/office/drawing/2014/main" id="{1FACCF67-AAD9-892C-B86C-4252DC077ADB}"/>
              </a:ext>
            </a:extLst>
          </p:cNvPr>
          <p:cNvPicPr>
            <a:picLocks noChangeAspect="1"/>
          </p:cNvPicPr>
          <p:nvPr/>
        </p:nvPicPr>
        <p:blipFill rotWithShape="1">
          <a:blip r:embed="rId2"/>
          <a:srcRect l="40109" t="10023" r="51410" b="64402"/>
          <a:stretch/>
        </p:blipFill>
        <p:spPr>
          <a:xfrm>
            <a:off x="21581865" y="19871337"/>
            <a:ext cx="2059848" cy="2106467"/>
          </a:xfrm>
          <a:prstGeom prst="rect">
            <a:avLst/>
          </a:prstGeom>
          <a:effectLst>
            <a:softEdge rad="31750"/>
          </a:effectLst>
        </p:spPr>
      </p:pic>
      <p:sp>
        <p:nvSpPr>
          <p:cNvPr id="84" name="Rechteck: abgerundete Ecken 83">
            <a:extLst>
              <a:ext uri="{FF2B5EF4-FFF2-40B4-BE49-F238E27FC236}">
                <a16:creationId xmlns:a16="http://schemas.microsoft.com/office/drawing/2014/main" id="{6D254CDE-AD57-7A10-00DC-29DF72D66490}"/>
              </a:ext>
            </a:extLst>
          </p:cNvPr>
          <p:cNvSpPr/>
          <p:nvPr/>
        </p:nvSpPr>
        <p:spPr>
          <a:xfrm>
            <a:off x="22271466" y="32622680"/>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GAN Loss</a:t>
            </a:r>
            <a:endParaRPr lang="en-US" dirty="0"/>
          </a:p>
        </p:txBody>
      </p:sp>
      <p:cxnSp>
        <p:nvCxnSpPr>
          <p:cNvPr id="85" name="Verbinder: gewinkelt 84">
            <a:extLst>
              <a:ext uri="{FF2B5EF4-FFF2-40B4-BE49-F238E27FC236}">
                <a16:creationId xmlns:a16="http://schemas.microsoft.com/office/drawing/2014/main" id="{D29884CA-0595-8A93-430A-467FC24DBB6D}"/>
              </a:ext>
            </a:extLst>
          </p:cNvPr>
          <p:cNvCxnSpPr>
            <a:cxnSpLocks/>
            <a:stCxn id="52" idx="3"/>
            <a:endCxn id="84" idx="0"/>
          </p:cNvCxnSpPr>
          <p:nvPr/>
        </p:nvCxnSpPr>
        <p:spPr>
          <a:xfrm flipH="1">
            <a:off x="22956590" y="31698675"/>
            <a:ext cx="6419657" cy="924005"/>
          </a:xfrm>
          <a:prstGeom prst="bentConnector4">
            <a:avLst>
              <a:gd name="adj1" fmla="val -3561"/>
              <a:gd name="adj2" fmla="val 6753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Rechteck: abgerundete Ecken 85">
            <a:extLst>
              <a:ext uri="{FF2B5EF4-FFF2-40B4-BE49-F238E27FC236}">
                <a16:creationId xmlns:a16="http://schemas.microsoft.com/office/drawing/2014/main" id="{60A7BA16-B3A7-2113-9C5A-5A1BB31FC355}"/>
              </a:ext>
            </a:extLst>
          </p:cNvPr>
          <p:cNvSpPr/>
          <p:nvPr/>
        </p:nvSpPr>
        <p:spPr>
          <a:xfrm>
            <a:off x="22271465" y="30661624"/>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Feature Loss</a:t>
            </a:r>
            <a:endParaRPr lang="en-US" dirty="0"/>
          </a:p>
        </p:txBody>
      </p:sp>
      <p:cxnSp>
        <p:nvCxnSpPr>
          <p:cNvPr id="87" name="Verbinder: gewinkelt 86">
            <a:extLst>
              <a:ext uri="{FF2B5EF4-FFF2-40B4-BE49-F238E27FC236}">
                <a16:creationId xmlns:a16="http://schemas.microsoft.com/office/drawing/2014/main" id="{46743773-A642-5923-99A6-95CB9C5F5835}"/>
              </a:ext>
            </a:extLst>
          </p:cNvPr>
          <p:cNvCxnSpPr>
            <a:cxnSpLocks/>
            <a:stCxn id="52" idx="3"/>
            <a:endCxn id="86" idx="2"/>
          </p:cNvCxnSpPr>
          <p:nvPr/>
        </p:nvCxnSpPr>
        <p:spPr>
          <a:xfrm flipH="1">
            <a:off x="22956589" y="31698675"/>
            <a:ext cx="6419658" cy="17842"/>
          </a:xfrm>
          <a:prstGeom prst="bentConnector4">
            <a:avLst>
              <a:gd name="adj1" fmla="val -3561"/>
              <a:gd name="adj2" fmla="val 3097186"/>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6D664AAB-E737-A799-42DB-1105F13860C1}"/>
              </a:ext>
            </a:extLst>
          </p:cNvPr>
          <p:cNvSpPr txBox="1"/>
          <p:nvPr/>
        </p:nvSpPr>
        <p:spPr>
          <a:xfrm>
            <a:off x="23962576" y="30637953"/>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nvGrpSpPr>
          <p:cNvPr id="202" name="Gruppieren 201">
            <a:extLst>
              <a:ext uri="{FF2B5EF4-FFF2-40B4-BE49-F238E27FC236}">
                <a16:creationId xmlns:a16="http://schemas.microsoft.com/office/drawing/2014/main" id="{2F81E9B4-58F0-1401-DF9D-F3A778976DA5}"/>
              </a:ext>
            </a:extLst>
          </p:cNvPr>
          <p:cNvGrpSpPr/>
          <p:nvPr/>
        </p:nvGrpSpPr>
        <p:grpSpPr>
          <a:xfrm>
            <a:off x="2458106" y="24087558"/>
            <a:ext cx="21937109" cy="5659644"/>
            <a:chOff x="2458106" y="24087558"/>
            <a:chExt cx="21937109" cy="5659644"/>
          </a:xfrm>
        </p:grpSpPr>
        <p:sp>
          <p:nvSpPr>
            <p:cNvPr id="38" name="Rechteck: abgerundete Ecken 37">
              <a:extLst>
                <a:ext uri="{FF2B5EF4-FFF2-40B4-BE49-F238E27FC236}">
                  <a16:creationId xmlns:a16="http://schemas.microsoft.com/office/drawing/2014/main" id="{164740FB-54CB-C5D4-543C-B9A8572CB58A}"/>
                </a:ext>
              </a:extLst>
            </p:cNvPr>
            <p:cNvSpPr/>
            <p:nvPr/>
          </p:nvSpPr>
          <p:spPr>
            <a:xfrm>
              <a:off x="5310259" y="24944408"/>
              <a:ext cx="4381740" cy="3811361"/>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hteck 38">
              <a:extLst>
                <a:ext uri="{FF2B5EF4-FFF2-40B4-BE49-F238E27FC236}">
                  <a16:creationId xmlns:a16="http://schemas.microsoft.com/office/drawing/2014/main" id="{E33FB2AE-8691-7370-CB4E-06EC9F617AE6}"/>
                </a:ext>
              </a:extLst>
            </p:cNvPr>
            <p:cNvSpPr/>
            <p:nvPr/>
          </p:nvSpPr>
          <p:spPr>
            <a:xfrm>
              <a:off x="5703072" y="25688719"/>
              <a:ext cx="323850" cy="2667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hteck 39">
              <a:extLst>
                <a:ext uri="{FF2B5EF4-FFF2-40B4-BE49-F238E27FC236}">
                  <a16:creationId xmlns:a16="http://schemas.microsoft.com/office/drawing/2014/main" id="{3952C287-2896-CD0E-8A93-A7833C152070}"/>
                </a:ext>
              </a:extLst>
            </p:cNvPr>
            <p:cNvSpPr/>
            <p:nvPr/>
          </p:nvSpPr>
          <p:spPr>
            <a:xfrm>
              <a:off x="6169797" y="26110994"/>
              <a:ext cx="323850" cy="18415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hteck 42">
              <a:extLst>
                <a:ext uri="{FF2B5EF4-FFF2-40B4-BE49-F238E27FC236}">
                  <a16:creationId xmlns:a16="http://schemas.microsoft.com/office/drawing/2014/main" id="{03AF3E64-8D59-747B-9F08-418932155DB4}"/>
                </a:ext>
              </a:extLst>
            </p:cNvPr>
            <p:cNvSpPr/>
            <p:nvPr/>
          </p:nvSpPr>
          <p:spPr>
            <a:xfrm>
              <a:off x="6636522" y="26387219"/>
              <a:ext cx="323850" cy="128905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hteck 43">
              <a:extLst>
                <a:ext uri="{FF2B5EF4-FFF2-40B4-BE49-F238E27FC236}">
                  <a16:creationId xmlns:a16="http://schemas.microsoft.com/office/drawing/2014/main" id="{9A86397A-69B0-C89C-9594-AB9352A9115F}"/>
                </a:ext>
              </a:extLst>
            </p:cNvPr>
            <p:cNvSpPr/>
            <p:nvPr/>
          </p:nvSpPr>
          <p:spPr>
            <a:xfrm>
              <a:off x="7100979" y="26650744"/>
              <a:ext cx="323850" cy="762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uppieren 45">
              <a:extLst>
                <a:ext uri="{FF2B5EF4-FFF2-40B4-BE49-F238E27FC236}">
                  <a16:creationId xmlns:a16="http://schemas.microsoft.com/office/drawing/2014/main" id="{2A3B02A3-AEFC-26AE-91C1-618B47E593BD}"/>
                </a:ext>
              </a:extLst>
            </p:cNvPr>
            <p:cNvGrpSpPr/>
            <p:nvPr/>
          </p:nvGrpSpPr>
          <p:grpSpPr>
            <a:xfrm flipH="1">
              <a:off x="7650245" y="25680555"/>
              <a:ext cx="1721757" cy="2667000"/>
              <a:chOff x="9089571" y="19255468"/>
              <a:chExt cx="1721757" cy="2667000"/>
            </a:xfrm>
            <a:solidFill>
              <a:schemeClr val="accent4">
                <a:lumMod val="40000"/>
                <a:lumOff val="60000"/>
              </a:schemeClr>
            </a:solidFill>
            <a:effectLst>
              <a:outerShdw blurRad="50800" dist="38100" dir="2700000" algn="tl" rotWithShape="0">
                <a:prstClr val="black">
                  <a:alpha val="40000"/>
                </a:prstClr>
              </a:outerShdw>
            </a:effectLst>
          </p:grpSpPr>
          <p:sp>
            <p:nvSpPr>
              <p:cNvPr id="91" name="Rechteck 90">
                <a:extLst>
                  <a:ext uri="{FF2B5EF4-FFF2-40B4-BE49-F238E27FC236}">
                    <a16:creationId xmlns:a16="http://schemas.microsoft.com/office/drawing/2014/main" id="{79D4F103-775E-E85F-1663-2C340C52B6F2}"/>
                  </a:ext>
                </a:extLst>
              </p:cNvPr>
              <p:cNvSpPr/>
              <p:nvPr/>
            </p:nvSpPr>
            <p:spPr>
              <a:xfrm>
                <a:off x="9089571" y="19255468"/>
                <a:ext cx="323850" cy="2667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hteck 91">
                <a:extLst>
                  <a:ext uri="{FF2B5EF4-FFF2-40B4-BE49-F238E27FC236}">
                    <a16:creationId xmlns:a16="http://schemas.microsoft.com/office/drawing/2014/main" id="{C240AE60-1085-8F9D-F6AB-0A869B0265DD}"/>
                  </a:ext>
                </a:extLst>
              </p:cNvPr>
              <p:cNvSpPr/>
              <p:nvPr/>
            </p:nvSpPr>
            <p:spPr>
              <a:xfrm>
                <a:off x="9556296" y="19677743"/>
                <a:ext cx="323850" cy="18415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hteck 92">
                <a:extLst>
                  <a:ext uri="{FF2B5EF4-FFF2-40B4-BE49-F238E27FC236}">
                    <a16:creationId xmlns:a16="http://schemas.microsoft.com/office/drawing/2014/main" id="{91BB92F1-94BC-0308-33BE-4474926AE83D}"/>
                  </a:ext>
                </a:extLst>
              </p:cNvPr>
              <p:cNvSpPr/>
              <p:nvPr/>
            </p:nvSpPr>
            <p:spPr>
              <a:xfrm>
                <a:off x="10023021" y="19953968"/>
                <a:ext cx="323850" cy="128905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hteck 93">
                <a:extLst>
                  <a:ext uri="{FF2B5EF4-FFF2-40B4-BE49-F238E27FC236}">
                    <a16:creationId xmlns:a16="http://schemas.microsoft.com/office/drawing/2014/main" id="{7F96033C-1E97-4D91-0545-33CF84DB752F}"/>
                  </a:ext>
                </a:extLst>
              </p:cNvPr>
              <p:cNvSpPr/>
              <p:nvPr/>
            </p:nvSpPr>
            <p:spPr>
              <a:xfrm>
                <a:off x="10487478" y="20217493"/>
                <a:ext cx="323850" cy="762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hteck 46">
              <a:extLst>
                <a:ext uri="{FF2B5EF4-FFF2-40B4-BE49-F238E27FC236}">
                  <a16:creationId xmlns:a16="http://schemas.microsoft.com/office/drawing/2014/main" id="{1A19101C-06BC-70F2-7B2B-EE4677CCEC31}"/>
                </a:ext>
              </a:extLst>
            </p:cNvPr>
            <p:cNvSpPr/>
            <p:nvPr/>
          </p:nvSpPr>
          <p:spPr>
            <a:xfrm>
              <a:off x="12584492" y="25548614"/>
              <a:ext cx="323850" cy="2664000"/>
            </a:xfrm>
            <a:prstGeom prst="rect">
              <a:avLst/>
            </a:prstGeom>
            <a:solidFill>
              <a:schemeClr val="accent6">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a:extLst>
                <a:ext uri="{FF2B5EF4-FFF2-40B4-BE49-F238E27FC236}">
                  <a16:creationId xmlns:a16="http://schemas.microsoft.com/office/drawing/2014/main" id="{2086FE9E-8C6B-E6BE-6094-F53746EAF42E}"/>
                </a:ext>
              </a:extLst>
            </p:cNvPr>
            <p:cNvSpPr/>
            <p:nvPr/>
          </p:nvSpPr>
          <p:spPr>
            <a:xfrm>
              <a:off x="13066184" y="25810278"/>
              <a:ext cx="323850" cy="2160000"/>
            </a:xfrm>
            <a:prstGeom prst="rect">
              <a:avLst/>
            </a:prstGeom>
            <a:solidFill>
              <a:schemeClr val="accent6">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feld 53">
              <a:extLst>
                <a:ext uri="{FF2B5EF4-FFF2-40B4-BE49-F238E27FC236}">
                  <a16:creationId xmlns:a16="http://schemas.microsoft.com/office/drawing/2014/main" id="{7CF6C2BE-CF64-842F-3F06-878A98384999}"/>
                </a:ext>
              </a:extLst>
            </p:cNvPr>
            <p:cNvSpPr txBox="1"/>
            <p:nvPr/>
          </p:nvSpPr>
          <p:spPr>
            <a:xfrm>
              <a:off x="9582337" y="28893839"/>
              <a:ext cx="2653384" cy="400110"/>
            </a:xfrm>
            <a:prstGeom prst="rect">
              <a:avLst/>
            </a:prstGeom>
            <a:noFill/>
          </p:spPr>
          <p:txBody>
            <a:bodyPr wrap="square" rtlCol="0">
              <a:spAutoFit/>
            </a:bodyPr>
            <a:lstStyle/>
            <a:p>
              <a:pPr algn="ctr"/>
              <a:r>
                <a:rPr lang="de-DE" sz="2000" b="1" dirty="0"/>
                <a:t>Depth Maps</a:t>
              </a:r>
              <a:endParaRPr lang="en-US" sz="2000" b="1" dirty="0"/>
            </a:p>
          </p:txBody>
        </p:sp>
        <p:sp>
          <p:nvSpPr>
            <p:cNvPr id="55" name="Textfeld 54">
              <a:extLst>
                <a:ext uri="{FF2B5EF4-FFF2-40B4-BE49-F238E27FC236}">
                  <a16:creationId xmlns:a16="http://schemas.microsoft.com/office/drawing/2014/main" id="{2410F25A-D239-9EEC-12DF-F4B50FCD0537}"/>
                </a:ext>
              </a:extLst>
            </p:cNvPr>
            <p:cNvSpPr txBox="1"/>
            <p:nvPr/>
          </p:nvSpPr>
          <p:spPr>
            <a:xfrm>
              <a:off x="6251893" y="24087558"/>
              <a:ext cx="2653384" cy="830997"/>
            </a:xfrm>
            <a:prstGeom prst="rect">
              <a:avLst/>
            </a:prstGeom>
            <a:noFill/>
          </p:spPr>
          <p:txBody>
            <a:bodyPr wrap="square" rtlCol="0">
              <a:spAutoFit/>
            </a:bodyPr>
            <a:lstStyle/>
            <a:p>
              <a:pPr algn="ctr"/>
              <a:r>
                <a:rPr lang="de-DE" sz="2400" b="1" dirty="0"/>
                <a:t>Face Depth Network</a:t>
              </a:r>
              <a:endParaRPr lang="en-US" sz="2400" b="1" dirty="0"/>
            </a:p>
          </p:txBody>
        </p:sp>
        <p:sp>
          <p:nvSpPr>
            <p:cNvPr id="58" name="Rechteck: abgerundete Ecken 57">
              <a:extLst>
                <a:ext uri="{FF2B5EF4-FFF2-40B4-BE49-F238E27FC236}">
                  <a16:creationId xmlns:a16="http://schemas.microsoft.com/office/drawing/2014/main" id="{ACEC8B68-FB17-F2D3-B0FD-5E24BA252269}"/>
                </a:ext>
              </a:extLst>
            </p:cNvPr>
            <p:cNvSpPr/>
            <p:nvPr/>
          </p:nvSpPr>
          <p:spPr>
            <a:xfrm>
              <a:off x="12262868" y="25114139"/>
              <a:ext cx="2392389"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feld 58">
              <a:extLst>
                <a:ext uri="{FF2B5EF4-FFF2-40B4-BE49-F238E27FC236}">
                  <a16:creationId xmlns:a16="http://schemas.microsoft.com/office/drawing/2014/main" id="{850BFD80-DFBE-F2E8-AE79-08FED63FCBF7}"/>
                </a:ext>
              </a:extLst>
            </p:cNvPr>
            <p:cNvSpPr txBox="1"/>
            <p:nvPr/>
          </p:nvSpPr>
          <p:spPr>
            <a:xfrm>
              <a:off x="12182173" y="24193732"/>
              <a:ext cx="2582806" cy="830997"/>
            </a:xfrm>
            <a:prstGeom prst="rect">
              <a:avLst/>
            </a:prstGeom>
            <a:noFill/>
          </p:spPr>
          <p:txBody>
            <a:bodyPr wrap="square" rtlCol="0">
              <a:spAutoFit/>
            </a:bodyPr>
            <a:lstStyle/>
            <a:p>
              <a:pPr algn="ctr"/>
              <a:r>
                <a:rPr lang="de-DE" sz="2400" b="1" dirty="0" err="1"/>
                <a:t>Keypoint</a:t>
              </a:r>
              <a:r>
                <a:rPr lang="de-DE" sz="2400" b="1" dirty="0"/>
                <a:t> </a:t>
              </a:r>
              <a:r>
                <a:rPr lang="de-DE" sz="2400" b="1" dirty="0" err="1"/>
                <a:t>Estimator</a:t>
              </a:r>
              <a:endParaRPr lang="en-US" sz="2400" b="1" dirty="0"/>
            </a:p>
          </p:txBody>
        </p:sp>
        <p:sp>
          <p:nvSpPr>
            <p:cNvPr id="70" name="Rechteck: abgerundete Ecken 69">
              <a:extLst>
                <a:ext uri="{FF2B5EF4-FFF2-40B4-BE49-F238E27FC236}">
                  <a16:creationId xmlns:a16="http://schemas.microsoft.com/office/drawing/2014/main" id="{A6CE8EAF-57CE-C54B-A91A-8183BE8CE737}"/>
                </a:ext>
              </a:extLst>
            </p:cNvPr>
            <p:cNvSpPr/>
            <p:nvPr/>
          </p:nvSpPr>
          <p:spPr>
            <a:xfrm>
              <a:off x="17443176" y="26359662"/>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Feature </a:t>
              </a:r>
              <a:r>
                <a:rPr lang="de-DE" b="1" dirty="0" err="1">
                  <a:solidFill>
                    <a:schemeClr val="tx1"/>
                  </a:solidFill>
                </a:rPr>
                <a:t>Warping</a:t>
              </a:r>
              <a:endParaRPr lang="en-US" b="1" dirty="0">
                <a:solidFill>
                  <a:schemeClr val="tx1"/>
                </a:solidFill>
              </a:endParaRPr>
            </a:p>
          </p:txBody>
        </p:sp>
        <p:cxnSp>
          <p:nvCxnSpPr>
            <p:cNvPr id="77" name="Verbinder: gewinkelt 76">
              <a:extLst>
                <a:ext uri="{FF2B5EF4-FFF2-40B4-BE49-F238E27FC236}">
                  <a16:creationId xmlns:a16="http://schemas.microsoft.com/office/drawing/2014/main" id="{DEBE044F-9295-695E-282F-10C26BECE0F2}"/>
                </a:ext>
              </a:extLst>
            </p:cNvPr>
            <p:cNvCxnSpPr>
              <a:cxnSpLocks/>
              <a:stCxn id="142" idx="3"/>
              <a:endCxn id="39" idx="1"/>
            </p:cNvCxnSpPr>
            <p:nvPr/>
          </p:nvCxnSpPr>
          <p:spPr>
            <a:xfrm flipV="1">
              <a:off x="4907699" y="27022219"/>
              <a:ext cx="795373" cy="123815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EC84B674-06D2-DD28-2C8E-D1B640879AD9}"/>
                </a:ext>
              </a:extLst>
            </p:cNvPr>
            <p:cNvSpPr txBox="1"/>
            <p:nvPr/>
          </p:nvSpPr>
          <p:spPr>
            <a:xfrm>
              <a:off x="2458106" y="26762884"/>
              <a:ext cx="2653384" cy="400110"/>
            </a:xfrm>
            <a:prstGeom prst="rect">
              <a:avLst/>
            </a:prstGeom>
            <a:noFill/>
          </p:spPr>
          <p:txBody>
            <a:bodyPr wrap="square" rtlCol="0">
              <a:spAutoFit/>
            </a:bodyPr>
            <a:lstStyle/>
            <a:p>
              <a:pPr algn="ctr"/>
              <a:r>
                <a:rPr lang="de-DE" sz="2000" b="1" dirty="0"/>
                <a:t>Source Image</a:t>
              </a:r>
              <a:endParaRPr lang="en-US" sz="2000" b="1" dirty="0"/>
            </a:p>
          </p:txBody>
        </p:sp>
        <p:sp>
          <p:nvSpPr>
            <p:cNvPr id="89" name="Textfeld 88">
              <a:extLst>
                <a:ext uri="{FF2B5EF4-FFF2-40B4-BE49-F238E27FC236}">
                  <a16:creationId xmlns:a16="http://schemas.microsoft.com/office/drawing/2014/main" id="{3ECAFF19-B967-F6C2-DAFE-50AC67C24635}"/>
                </a:ext>
              </a:extLst>
            </p:cNvPr>
            <p:cNvSpPr txBox="1"/>
            <p:nvPr/>
          </p:nvSpPr>
          <p:spPr>
            <a:xfrm>
              <a:off x="2775841" y="29347092"/>
              <a:ext cx="2078650" cy="400110"/>
            </a:xfrm>
            <a:prstGeom prst="rect">
              <a:avLst/>
            </a:prstGeom>
            <a:noFill/>
          </p:spPr>
          <p:txBody>
            <a:bodyPr wrap="square" rtlCol="0">
              <a:spAutoFit/>
            </a:bodyPr>
            <a:lstStyle/>
            <a:p>
              <a:pPr algn="ctr"/>
              <a:r>
                <a:rPr lang="de-DE" sz="2000" b="1" dirty="0" err="1"/>
                <a:t>Driving</a:t>
              </a:r>
              <a:r>
                <a:rPr lang="de-DE" sz="2000" b="1" dirty="0"/>
                <a:t> Image</a:t>
              </a:r>
              <a:endParaRPr lang="en-US" sz="2000" b="1" dirty="0"/>
            </a:p>
          </p:txBody>
        </p:sp>
        <p:cxnSp>
          <p:nvCxnSpPr>
            <p:cNvPr id="95" name="Verbinder: gewinkelt 94">
              <a:extLst>
                <a:ext uri="{FF2B5EF4-FFF2-40B4-BE49-F238E27FC236}">
                  <a16:creationId xmlns:a16="http://schemas.microsoft.com/office/drawing/2014/main" id="{29B9EDB0-3F9E-B8FE-4FA0-066D4F2EBE28}"/>
                </a:ext>
              </a:extLst>
            </p:cNvPr>
            <p:cNvCxnSpPr>
              <a:cxnSpLocks/>
              <a:stCxn id="39" idx="0"/>
              <a:endCxn id="91" idx="0"/>
            </p:cNvCxnSpPr>
            <p:nvPr/>
          </p:nvCxnSpPr>
          <p:spPr>
            <a:xfrm rot="5400000" flipH="1" flipV="1">
              <a:off x="7533455" y="24012097"/>
              <a:ext cx="8164" cy="3345080"/>
            </a:xfrm>
            <a:prstGeom prst="bentConnector3">
              <a:avLst>
                <a:gd name="adj1" fmla="val 5233513"/>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51FA87CA-765C-E9B8-5A27-CD15F444C8BF}"/>
                </a:ext>
              </a:extLst>
            </p:cNvPr>
            <p:cNvCxnSpPr>
              <a:cxnSpLocks/>
              <a:stCxn id="40" idx="0"/>
              <a:endCxn id="92" idx="0"/>
            </p:cNvCxnSpPr>
            <p:nvPr/>
          </p:nvCxnSpPr>
          <p:spPr>
            <a:xfrm rot="5400000" flipH="1" flipV="1">
              <a:off x="7533455" y="24901097"/>
              <a:ext cx="8164" cy="2411630"/>
            </a:xfrm>
            <a:prstGeom prst="bentConnector3">
              <a:avLst>
                <a:gd name="adj1" fmla="val 6606847"/>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D195AEF4-8DEA-E89F-BB05-1E59317BB0A8}"/>
                </a:ext>
              </a:extLst>
            </p:cNvPr>
            <p:cNvCxnSpPr>
              <a:cxnSpLocks/>
              <a:stCxn id="43" idx="0"/>
              <a:endCxn id="93" idx="0"/>
            </p:cNvCxnSpPr>
            <p:nvPr/>
          </p:nvCxnSpPr>
          <p:spPr>
            <a:xfrm rot="5400000" flipH="1" flipV="1">
              <a:off x="7533455" y="25644047"/>
              <a:ext cx="8164" cy="1478180"/>
            </a:xfrm>
            <a:prstGeom prst="bentConnector3">
              <a:avLst>
                <a:gd name="adj1" fmla="val 5933537"/>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Verbinder: gewinkelt 108">
              <a:extLst>
                <a:ext uri="{FF2B5EF4-FFF2-40B4-BE49-F238E27FC236}">
                  <a16:creationId xmlns:a16="http://schemas.microsoft.com/office/drawing/2014/main" id="{217ECEFB-2924-E405-9AFC-700AE47B5BF0}"/>
                </a:ext>
              </a:extLst>
            </p:cNvPr>
            <p:cNvCxnSpPr>
              <a:cxnSpLocks/>
              <a:stCxn id="44" idx="0"/>
              <a:endCxn id="94" idx="0"/>
            </p:cNvCxnSpPr>
            <p:nvPr/>
          </p:nvCxnSpPr>
          <p:spPr>
            <a:xfrm rot="5400000" flipH="1" flipV="1">
              <a:off x="7533455" y="26372029"/>
              <a:ext cx="8164" cy="549266"/>
            </a:xfrm>
            <a:prstGeom prst="bentConnector3">
              <a:avLst>
                <a:gd name="adj1" fmla="val 4533488"/>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Gruppieren 124">
              <a:extLst>
                <a:ext uri="{FF2B5EF4-FFF2-40B4-BE49-F238E27FC236}">
                  <a16:creationId xmlns:a16="http://schemas.microsoft.com/office/drawing/2014/main" id="{FF5F77CF-4923-65A0-6846-B8C8E4AB249B}"/>
                </a:ext>
              </a:extLst>
            </p:cNvPr>
            <p:cNvGrpSpPr/>
            <p:nvPr/>
          </p:nvGrpSpPr>
          <p:grpSpPr>
            <a:xfrm flipH="1">
              <a:off x="13593081" y="25547403"/>
              <a:ext cx="805542" cy="2664000"/>
              <a:chOff x="13354137" y="25288494"/>
              <a:chExt cx="805542" cy="2664000"/>
            </a:xfrm>
          </p:grpSpPr>
          <p:sp>
            <p:nvSpPr>
              <p:cNvPr id="123" name="Rechteck 122">
                <a:extLst>
                  <a:ext uri="{FF2B5EF4-FFF2-40B4-BE49-F238E27FC236}">
                    <a16:creationId xmlns:a16="http://schemas.microsoft.com/office/drawing/2014/main" id="{4BF5DDF8-6BAA-E481-C31B-63C8DE47FDC8}"/>
                  </a:ext>
                </a:extLst>
              </p:cNvPr>
              <p:cNvSpPr/>
              <p:nvPr/>
            </p:nvSpPr>
            <p:spPr>
              <a:xfrm>
                <a:off x="13354137" y="25288494"/>
                <a:ext cx="323850" cy="2664000"/>
              </a:xfrm>
              <a:prstGeom prst="rect">
                <a:avLst/>
              </a:prstGeom>
              <a:solidFill>
                <a:schemeClr val="accent6">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hteck 123">
                <a:extLst>
                  <a:ext uri="{FF2B5EF4-FFF2-40B4-BE49-F238E27FC236}">
                    <a16:creationId xmlns:a16="http://schemas.microsoft.com/office/drawing/2014/main" id="{C97A5920-8FAA-E9FD-A9AF-8F42999F7E93}"/>
                  </a:ext>
                </a:extLst>
              </p:cNvPr>
              <p:cNvSpPr/>
              <p:nvPr/>
            </p:nvSpPr>
            <p:spPr>
              <a:xfrm>
                <a:off x="13835829" y="25550158"/>
                <a:ext cx="323850" cy="2160000"/>
              </a:xfrm>
              <a:prstGeom prst="rect">
                <a:avLst/>
              </a:prstGeom>
              <a:solidFill>
                <a:schemeClr val="accent6">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uppieren 137">
              <a:extLst>
                <a:ext uri="{FF2B5EF4-FFF2-40B4-BE49-F238E27FC236}">
                  <a16:creationId xmlns:a16="http://schemas.microsoft.com/office/drawing/2014/main" id="{62931BB7-F8D9-FD7C-0578-0B53CCE059B3}"/>
                </a:ext>
              </a:extLst>
            </p:cNvPr>
            <p:cNvGrpSpPr/>
            <p:nvPr/>
          </p:nvGrpSpPr>
          <p:grpSpPr>
            <a:xfrm flipH="1">
              <a:off x="19397775" y="25542519"/>
              <a:ext cx="2186214" cy="2664000"/>
              <a:chOff x="21624552" y="18704419"/>
              <a:chExt cx="2186214" cy="2664000"/>
            </a:xfrm>
          </p:grpSpPr>
          <p:sp>
            <p:nvSpPr>
              <p:cNvPr id="133" name="Rechteck 132">
                <a:extLst>
                  <a:ext uri="{FF2B5EF4-FFF2-40B4-BE49-F238E27FC236}">
                    <a16:creationId xmlns:a16="http://schemas.microsoft.com/office/drawing/2014/main" id="{E4AC477E-4727-C45F-6C48-225FD9C23489}"/>
                  </a:ext>
                </a:extLst>
              </p:cNvPr>
              <p:cNvSpPr/>
              <p:nvPr/>
            </p:nvSpPr>
            <p:spPr>
              <a:xfrm>
                <a:off x="21624552" y="18704419"/>
                <a:ext cx="323850" cy="2664000"/>
              </a:xfrm>
              <a:prstGeom prst="rect">
                <a:avLst/>
              </a:prstGeom>
              <a:solidFill>
                <a:schemeClr val="accent2">
                  <a:lumMod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hteck 133">
                <a:extLst>
                  <a:ext uri="{FF2B5EF4-FFF2-40B4-BE49-F238E27FC236}">
                    <a16:creationId xmlns:a16="http://schemas.microsoft.com/office/drawing/2014/main" id="{2883CC8B-1BB2-FE4D-44EA-3517B0C939FF}"/>
                  </a:ext>
                </a:extLst>
              </p:cNvPr>
              <p:cNvSpPr/>
              <p:nvPr/>
            </p:nvSpPr>
            <p:spPr>
              <a:xfrm>
                <a:off x="22106244" y="18966083"/>
                <a:ext cx="323850" cy="2160000"/>
              </a:xfrm>
              <a:prstGeom prst="rect">
                <a:avLst/>
              </a:prstGeom>
              <a:solidFill>
                <a:schemeClr val="accent2">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hteck 134">
                <a:extLst>
                  <a:ext uri="{FF2B5EF4-FFF2-40B4-BE49-F238E27FC236}">
                    <a16:creationId xmlns:a16="http://schemas.microsoft.com/office/drawing/2014/main" id="{763ED3A9-25D1-EB93-ED9C-E477E3E534E6}"/>
                  </a:ext>
                </a:extLst>
              </p:cNvPr>
              <p:cNvSpPr/>
              <p:nvPr/>
            </p:nvSpPr>
            <p:spPr>
              <a:xfrm>
                <a:off x="22587936" y="19208419"/>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hteck 135">
                <a:extLst>
                  <a:ext uri="{FF2B5EF4-FFF2-40B4-BE49-F238E27FC236}">
                    <a16:creationId xmlns:a16="http://schemas.microsoft.com/office/drawing/2014/main" id="{8CC79FBF-7144-165D-C3AE-11706E9FE099}"/>
                  </a:ext>
                </a:extLst>
              </p:cNvPr>
              <p:cNvSpPr/>
              <p:nvPr/>
            </p:nvSpPr>
            <p:spPr>
              <a:xfrm>
                <a:off x="23037426" y="19460419"/>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hteck 136">
                <a:extLst>
                  <a:ext uri="{FF2B5EF4-FFF2-40B4-BE49-F238E27FC236}">
                    <a16:creationId xmlns:a16="http://schemas.microsoft.com/office/drawing/2014/main" id="{54214304-AF4D-3C07-F030-DC8BAEAD5FCC}"/>
                  </a:ext>
                </a:extLst>
              </p:cNvPr>
              <p:cNvSpPr/>
              <p:nvPr/>
            </p:nvSpPr>
            <p:spPr>
              <a:xfrm>
                <a:off x="23486916" y="19722083"/>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Textfeld 138">
              <a:extLst>
                <a:ext uri="{FF2B5EF4-FFF2-40B4-BE49-F238E27FC236}">
                  <a16:creationId xmlns:a16="http://schemas.microsoft.com/office/drawing/2014/main" id="{919DE6C3-D81E-A8C1-FAF6-2E9D31C842A3}"/>
                </a:ext>
              </a:extLst>
            </p:cNvPr>
            <p:cNvSpPr txBox="1"/>
            <p:nvPr/>
          </p:nvSpPr>
          <p:spPr>
            <a:xfrm>
              <a:off x="19167277" y="24204287"/>
              <a:ext cx="2582806" cy="830997"/>
            </a:xfrm>
            <a:prstGeom prst="rect">
              <a:avLst/>
            </a:prstGeom>
            <a:noFill/>
          </p:spPr>
          <p:txBody>
            <a:bodyPr wrap="square" rtlCol="0">
              <a:spAutoFit/>
            </a:bodyPr>
            <a:lstStyle/>
            <a:p>
              <a:pPr algn="ctr"/>
              <a:r>
                <a:rPr lang="de-DE" sz="2400" b="1" dirty="0"/>
                <a:t>Attention Module + Decoder</a:t>
              </a:r>
              <a:endParaRPr lang="en-US" sz="2400" b="1" dirty="0"/>
            </a:p>
          </p:txBody>
        </p:sp>
        <p:sp>
          <p:nvSpPr>
            <p:cNvPr id="140" name="Rechteck: abgerundete Ecken 139">
              <a:extLst>
                <a:ext uri="{FF2B5EF4-FFF2-40B4-BE49-F238E27FC236}">
                  <a16:creationId xmlns:a16="http://schemas.microsoft.com/office/drawing/2014/main" id="{17A297A6-48EB-B525-E13A-C8F24BD338BC}"/>
                </a:ext>
              </a:extLst>
            </p:cNvPr>
            <p:cNvSpPr/>
            <p:nvPr/>
          </p:nvSpPr>
          <p:spPr>
            <a:xfrm>
              <a:off x="19105219" y="25078438"/>
              <a:ext cx="2653384"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rafik 141">
              <a:extLst>
                <a:ext uri="{FF2B5EF4-FFF2-40B4-BE49-F238E27FC236}">
                  <a16:creationId xmlns:a16="http://schemas.microsoft.com/office/drawing/2014/main" id="{B6550CBD-8B36-CF76-C64F-387AF26B37A6}"/>
                </a:ext>
              </a:extLst>
            </p:cNvPr>
            <p:cNvPicPr>
              <a:picLocks noChangeAspect="1"/>
            </p:cNvPicPr>
            <p:nvPr/>
          </p:nvPicPr>
          <p:blipFill>
            <a:blip r:embed="rId4"/>
            <a:stretch>
              <a:fillRect/>
            </a:stretch>
          </p:blipFill>
          <p:spPr>
            <a:xfrm>
              <a:off x="2734268" y="27173661"/>
              <a:ext cx="2173431" cy="2173431"/>
            </a:xfrm>
            <a:prstGeom prst="rect">
              <a:avLst/>
            </a:prstGeom>
            <a:effectLst>
              <a:softEdge rad="31750"/>
            </a:effectLst>
          </p:spPr>
        </p:pic>
        <p:pic>
          <p:nvPicPr>
            <p:cNvPr id="144" name="Grafik 143">
              <a:extLst>
                <a:ext uri="{FF2B5EF4-FFF2-40B4-BE49-F238E27FC236}">
                  <a16:creationId xmlns:a16="http://schemas.microsoft.com/office/drawing/2014/main" id="{5CB9F9B4-9CE8-65AC-4CF5-69763A9A8260}"/>
                </a:ext>
              </a:extLst>
            </p:cNvPr>
            <p:cNvPicPr>
              <a:picLocks noChangeAspect="1"/>
            </p:cNvPicPr>
            <p:nvPr/>
          </p:nvPicPr>
          <p:blipFill>
            <a:blip r:embed="rId5"/>
            <a:stretch>
              <a:fillRect/>
            </a:stretch>
          </p:blipFill>
          <p:spPr>
            <a:xfrm>
              <a:off x="2740032" y="24647980"/>
              <a:ext cx="2161901" cy="2161901"/>
            </a:xfrm>
            <a:prstGeom prst="rect">
              <a:avLst/>
            </a:prstGeom>
            <a:effectLst>
              <a:softEdge rad="31750"/>
            </a:effectLst>
          </p:spPr>
        </p:pic>
        <p:cxnSp>
          <p:nvCxnSpPr>
            <p:cNvPr id="147" name="Verbinder: gewinkelt 146">
              <a:extLst>
                <a:ext uri="{FF2B5EF4-FFF2-40B4-BE49-F238E27FC236}">
                  <a16:creationId xmlns:a16="http://schemas.microsoft.com/office/drawing/2014/main" id="{1F22489E-B73E-DD54-7D5E-763D6F3EB620}"/>
                </a:ext>
              </a:extLst>
            </p:cNvPr>
            <p:cNvCxnSpPr>
              <a:cxnSpLocks/>
              <a:stCxn id="144" idx="3"/>
              <a:endCxn id="39" idx="1"/>
            </p:cNvCxnSpPr>
            <p:nvPr/>
          </p:nvCxnSpPr>
          <p:spPr>
            <a:xfrm>
              <a:off x="4901933" y="25728931"/>
              <a:ext cx="801139" cy="129328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1" name="Grafik 150">
              <a:extLst>
                <a:ext uri="{FF2B5EF4-FFF2-40B4-BE49-F238E27FC236}">
                  <a16:creationId xmlns:a16="http://schemas.microsoft.com/office/drawing/2014/main" id="{61E8E6F9-FFCF-22CF-19B7-9C2BFA0F340E}"/>
                </a:ext>
              </a:extLst>
            </p:cNvPr>
            <p:cNvPicPr>
              <a:picLocks noChangeAspect="1"/>
            </p:cNvPicPr>
            <p:nvPr/>
          </p:nvPicPr>
          <p:blipFill>
            <a:blip r:embed="rId6"/>
            <a:stretch>
              <a:fillRect/>
            </a:stretch>
          </p:blipFill>
          <p:spPr>
            <a:xfrm>
              <a:off x="10022110" y="27057498"/>
              <a:ext cx="1752452" cy="1752452"/>
            </a:xfrm>
            <a:prstGeom prst="rect">
              <a:avLst/>
            </a:prstGeom>
            <a:effectLst>
              <a:softEdge rad="31750"/>
            </a:effectLst>
          </p:spPr>
        </p:pic>
        <p:pic>
          <p:nvPicPr>
            <p:cNvPr id="153" name="Grafik 152">
              <a:extLst>
                <a:ext uri="{FF2B5EF4-FFF2-40B4-BE49-F238E27FC236}">
                  <a16:creationId xmlns:a16="http://schemas.microsoft.com/office/drawing/2014/main" id="{4D2FB6E5-22FA-7088-2834-B1B6B0BFB992}"/>
                </a:ext>
              </a:extLst>
            </p:cNvPr>
            <p:cNvPicPr>
              <a:picLocks noChangeAspect="1"/>
            </p:cNvPicPr>
            <p:nvPr/>
          </p:nvPicPr>
          <p:blipFill>
            <a:blip r:embed="rId7"/>
            <a:stretch>
              <a:fillRect/>
            </a:stretch>
          </p:blipFill>
          <p:spPr>
            <a:xfrm>
              <a:off x="10021479" y="25130368"/>
              <a:ext cx="1762395" cy="1766834"/>
            </a:xfrm>
            <a:prstGeom prst="rect">
              <a:avLst/>
            </a:prstGeom>
            <a:effectLst>
              <a:softEdge rad="31750"/>
            </a:effectLst>
          </p:spPr>
        </p:pic>
        <p:cxnSp>
          <p:nvCxnSpPr>
            <p:cNvPr id="154" name="Verbinder: gewinkelt 153">
              <a:extLst>
                <a:ext uri="{FF2B5EF4-FFF2-40B4-BE49-F238E27FC236}">
                  <a16:creationId xmlns:a16="http://schemas.microsoft.com/office/drawing/2014/main" id="{F41AE1C8-41A0-CBDB-9CB6-893DDD75C072}"/>
                </a:ext>
              </a:extLst>
            </p:cNvPr>
            <p:cNvCxnSpPr>
              <a:cxnSpLocks/>
              <a:stCxn id="91" idx="1"/>
              <a:endCxn id="151" idx="1"/>
            </p:cNvCxnSpPr>
            <p:nvPr/>
          </p:nvCxnSpPr>
          <p:spPr>
            <a:xfrm>
              <a:off x="9372002" y="27014055"/>
              <a:ext cx="650108" cy="919669"/>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Verbinder: gewinkelt 156">
              <a:extLst>
                <a:ext uri="{FF2B5EF4-FFF2-40B4-BE49-F238E27FC236}">
                  <a16:creationId xmlns:a16="http://schemas.microsoft.com/office/drawing/2014/main" id="{91BAAD8A-39A8-73F6-EBC1-84031FEEF175}"/>
                </a:ext>
              </a:extLst>
            </p:cNvPr>
            <p:cNvCxnSpPr>
              <a:cxnSpLocks/>
              <a:stCxn id="91" idx="1"/>
              <a:endCxn id="153" idx="1"/>
            </p:cNvCxnSpPr>
            <p:nvPr/>
          </p:nvCxnSpPr>
          <p:spPr>
            <a:xfrm flipV="1">
              <a:off x="9372002" y="26013785"/>
              <a:ext cx="649477" cy="100027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Verbinder: gewinkelt 160">
              <a:extLst>
                <a:ext uri="{FF2B5EF4-FFF2-40B4-BE49-F238E27FC236}">
                  <a16:creationId xmlns:a16="http://schemas.microsoft.com/office/drawing/2014/main" id="{3103A773-9A40-5CFF-036C-68BE31F9E143}"/>
                </a:ext>
              </a:extLst>
            </p:cNvPr>
            <p:cNvCxnSpPr>
              <a:cxnSpLocks/>
              <a:stCxn id="153" idx="3"/>
              <a:endCxn id="47" idx="1"/>
            </p:cNvCxnSpPr>
            <p:nvPr/>
          </p:nvCxnSpPr>
          <p:spPr>
            <a:xfrm>
              <a:off x="11783874" y="26013785"/>
              <a:ext cx="800618" cy="866829"/>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Verbinder: gewinkelt 163">
              <a:extLst>
                <a:ext uri="{FF2B5EF4-FFF2-40B4-BE49-F238E27FC236}">
                  <a16:creationId xmlns:a16="http://schemas.microsoft.com/office/drawing/2014/main" id="{AA3E145B-3D0A-52E8-2C26-D23F5772240A}"/>
                </a:ext>
              </a:extLst>
            </p:cNvPr>
            <p:cNvCxnSpPr>
              <a:cxnSpLocks/>
              <a:stCxn id="151" idx="3"/>
              <a:endCxn id="47" idx="1"/>
            </p:cNvCxnSpPr>
            <p:nvPr/>
          </p:nvCxnSpPr>
          <p:spPr>
            <a:xfrm flipV="1">
              <a:off x="11774562" y="26880614"/>
              <a:ext cx="809930" cy="105311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2F5BAA92-65D3-9402-5758-2C1D777B4D6A}"/>
                </a:ext>
              </a:extLst>
            </p:cNvPr>
            <p:cNvCxnSpPr>
              <a:cxnSpLocks/>
              <a:stCxn id="70" idx="3"/>
              <a:endCxn id="137" idx="3"/>
            </p:cNvCxnSpPr>
            <p:nvPr/>
          </p:nvCxnSpPr>
          <p:spPr>
            <a:xfrm flipV="1">
              <a:off x="18813423" y="26884183"/>
              <a:ext cx="584352" cy="2926"/>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8" name="Grafik 177">
              <a:extLst>
                <a:ext uri="{FF2B5EF4-FFF2-40B4-BE49-F238E27FC236}">
                  <a16:creationId xmlns:a16="http://schemas.microsoft.com/office/drawing/2014/main" id="{F4602EE4-70D3-72B5-3B7C-67C1B3D8756D}"/>
                </a:ext>
              </a:extLst>
            </p:cNvPr>
            <p:cNvPicPr>
              <a:picLocks noChangeAspect="1"/>
            </p:cNvPicPr>
            <p:nvPr/>
          </p:nvPicPr>
          <p:blipFill rotWithShape="1">
            <a:blip r:embed="rId8"/>
            <a:srcRect r="2748"/>
            <a:stretch/>
          </p:blipFill>
          <p:spPr>
            <a:xfrm>
              <a:off x="15002648" y="26970216"/>
              <a:ext cx="1717053" cy="1730613"/>
            </a:xfrm>
            <a:prstGeom prst="rect">
              <a:avLst/>
            </a:prstGeom>
          </p:spPr>
        </p:pic>
        <p:pic>
          <p:nvPicPr>
            <p:cNvPr id="180" name="Grafik 179">
              <a:extLst>
                <a:ext uri="{FF2B5EF4-FFF2-40B4-BE49-F238E27FC236}">
                  <a16:creationId xmlns:a16="http://schemas.microsoft.com/office/drawing/2014/main" id="{2C2BE77B-EA76-DC85-CEF4-EC37596514B3}"/>
                </a:ext>
              </a:extLst>
            </p:cNvPr>
            <p:cNvPicPr>
              <a:picLocks noChangeAspect="1"/>
            </p:cNvPicPr>
            <p:nvPr/>
          </p:nvPicPr>
          <p:blipFill rotWithShape="1">
            <a:blip r:embed="rId9"/>
            <a:srcRect r="1575"/>
            <a:stretch/>
          </p:blipFill>
          <p:spPr>
            <a:xfrm>
              <a:off x="15002709" y="25072261"/>
              <a:ext cx="1717052" cy="1731600"/>
            </a:xfrm>
            <a:prstGeom prst="rect">
              <a:avLst/>
            </a:prstGeom>
          </p:spPr>
        </p:pic>
        <p:cxnSp>
          <p:nvCxnSpPr>
            <p:cNvPr id="181" name="Verbinder: gewinkelt 180">
              <a:extLst>
                <a:ext uri="{FF2B5EF4-FFF2-40B4-BE49-F238E27FC236}">
                  <a16:creationId xmlns:a16="http://schemas.microsoft.com/office/drawing/2014/main" id="{2C482F67-89AB-799D-9B3C-216CD5301BD0}"/>
                </a:ext>
              </a:extLst>
            </p:cNvPr>
            <p:cNvCxnSpPr>
              <a:cxnSpLocks/>
              <a:stCxn id="123" idx="1"/>
              <a:endCxn id="180" idx="1"/>
            </p:cNvCxnSpPr>
            <p:nvPr/>
          </p:nvCxnSpPr>
          <p:spPr>
            <a:xfrm flipV="1">
              <a:off x="14398623" y="25938061"/>
              <a:ext cx="604086" cy="941342"/>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Verbinder: gewinkelt 185">
              <a:extLst>
                <a:ext uri="{FF2B5EF4-FFF2-40B4-BE49-F238E27FC236}">
                  <a16:creationId xmlns:a16="http://schemas.microsoft.com/office/drawing/2014/main" id="{BD8B5E0A-EC1A-6156-E730-BA318022D0C3}"/>
                </a:ext>
              </a:extLst>
            </p:cNvPr>
            <p:cNvCxnSpPr>
              <a:cxnSpLocks/>
              <a:stCxn id="123" idx="1"/>
              <a:endCxn id="178" idx="1"/>
            </p:cNvCxnSpPr>
            <p:nvPr/>
          </p:nvCxnSpPr>
          <p:spPr>
            <a:xfrm>
              <a:off x="14398623" y="26879403"/>
              <a:ext cx="604025" cy="95612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Verbinder: gewinkelt 188">
              <a:extLst>
                <a:ext uri="{FF2B5EF4-FFF2-40B4-BE49-F238E27FC236}">
                  <a16:creationId xmlns:a16="http://schemas.microsoft.com/office/drawing/2014/main" id="{72F9AA9C-2189-10FD-E9E1-D730C042626C}"/>
                </a:ext>
              </a:extLst>
            </p:cNvPr>
            <p:cNvCxnSpPr>
              <a:cxnSpLocks/>
              <a:stCxn id="180" idx="3"/>
              <a:endCxn id="70" idx="1"/>
            </p:cNvCxnSpPr>
            <p:nvPr/>
          </p:nvCxnSpPr>
          <p:spPr>
            <a:xfrm>
              <a:off x="16719761" y="25938061"/>
              <a:ext cx="723415" cy="94904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Verbinder: gewinkelt 189">
              <a:extLst>
                <a:ext uri="{FF2B5EF4-FFF2-40B4-BE49-F238E27FC236}">
                  <a16:creationId xmlns:a16="http://schemas.microsoft.com/office/drawing/2014/main" id="{05FF3474-87F5-CC6B-4945-0F94C36857A2}"/>
                </a:ext>
              </a:extLst>
            </p:cNvPr>
            <p:cNvCxnSpPr>
              <a:cxnSpLocks/>
              <a:stCxn id="178" idx="3"/>
              <a:endCxn id="70" idx="1"/>
            </p:cNvCxnSpPr>
            <p:nvPr/>
          </p:nvCxnSpPr>
          <p:spPr>
            <a:xfrm flipV="1">
              <a:off x="16719701" y="26887109"/>
              <a:ext cx="723475" cy="948414"/>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6" name="Grafik 195">
              <a:extLst>
                <a:ext uri="{FF2B5EF4-FFF2-40B4-BE49-F238E27FC236}">
                  <a16:creationId xmlns:a16="http://schemas.microsoft.com/office/drawing/2014/main" id="{CC4F49EE-D47A-70FD-6C0C-C4DF6305AD1C}"/>
                </a:ext>
              </a:extLst>
            </p:cNvPr>
            <p:cNvPicPr>
              <a:picLocks noChangeAspect="1"/>
            </p:cNvPicPr>
            <p:nvPr/>
          </p:nvPicPr>
          <p:blipFill>
            <a:blip r:embed="rId10"/>
            <a:stretch>
              <a:fillRect/>
            </a:stretch>
          </p:blipFill>
          <p:spPr>
            <a:xfrm>
              <a:off x="22021704" y="25830455"/>
              <a:ext cx="2097321" cy="2097321"/>
            </a:xfrm>
            <a:prstGeom prst="rect">
              <a:avLst/>
            </a:prstGeom>
          </p:spPr>
        </p:pic>
        <p:cxnSp>
          <p:nvCxnSpPr>
            <p:cNvPr id="197" name="Gerade Verbindung mit Pfeil 196">
              <a:extLst>
                <a:ext uri="{FF2B5EF4-FFF2-40B4-BE49-F238E27FC236}">
                  <a16:creationId xmlns:a16="http://schemas.microsoft.com/office/drawing/2014/main" id="{51966FF3-6409-8041-146E-D430D9D978CE}"/>
                </a:ext>
              </a:extLst>
            </p:cNvPr>
            <p:cNvCxnSpPr>
              <a:cxnSpLocks/>
              <a:stCxn id="133" idx="1"/>
              <a:endCxn id="196" idx="1"/>
            </p:cNvCxnSpPr>
            <p:nvPr/>
          </p:nvCxnSpPr>
          <p:spPr>
            <a:xfrm>
              <a:off x="21583989" y="26874519"/>
              <a:ext cx="437715" cy="4597"/>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Textfeld 199">
              <a:extLst>
                <a:ext uri="{FF2B5EF4-FFF2-40B4-BE49-F238E27FC236}">
                  <a16:creationId xmlns:a16="http://schemas.microsoft.com/office/drawing/2014/main" id="{B555DEF6-98C8-1E6D-8B56-8DC4584FBEDF}"/>
                </a:ext>
              </a:extLst>
            </p:cNvPr>
            <p:cNvSpPr txBox="1"/>
            <p:nvPr/>
          </p:nvSpPr>
          <p:spPr>
            <a:xfrm>
              <a:off x="14516642" y="28848042"/>
              <a:ext cx="2653384" cy="400110"/>
            </a:xfrm>
            <a:prstGeom prst="rect">
              <a:avLst/>
            </a:prstGeom>
            <a:noFill/>
          </p:spPr>
          <p:txBody>
            <a:bodyPr wrap="square" rtlCol="0">
              <a:spAutoFit/>
            </a:bodyPr>
            <a:lstStyle/>
            <a:p>
              <a:pPr algn="ctr"/>
              <a:r>
                <a:rPr lang="de-DE" sz="2000" b="1" dirty="0" err="1"/>
                <a:t>Keypoints</a:t>
              </a:r>
              <a:endParaRPr lang="en-US" sz="2000" b="1" dirty="0"/>
            </a:p>
          </p:txBody>
        </p:sp>
        <p:sp>
          <p:nvSpPr>
            <p:cNvPr id="201" name="Textfeld 200">
              <a:extLst>
                <a:ext uri="{FF2B5EF4-FFF2-40B4-BE49-F238E27FC236}">
                  <a16:creationId xmlns:a16="http://schemas.microsoft.com/office/drawing/2014/main" id="{79679640-ADBE-9E90-5D1B-0E983DA6F605}"/>
                </a:ext>
              </a:extLst>
            </p:cNvPr>
            <p:cNvSpPr txBox="1"/>
            <p:nvPr/>
          </p:nvSpPr>
          <p:spPr>
            <a:xfrm>
              <a:off x="21741831" y="27933724"/>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spTree>
    <p:extLst>
      <p:ext uri="{BB962C8B-B14F-4D97-AF65-F5344CB8AC3E}">
        <p14:creationId xmlns:p14="http://schemas.microsoft.com/office/powerpoint/2010/main" val="1120850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AB76825-D6FB-F256-970B-03E2267F421D}"/>
              </a:ext>
            </a:extLst>
          </p:cNvPr>
          <p:cNvPicPr>
            <a:picLocks noChangeAspect="1"/>
          </p:cNvPicPr>
          <p:nvPr/>
        </p:nvPicPr>
        <p:blipFill>
          <a:blip r:embed="rId2"/>
          <a:stretch>
            <a:fillRect/>
          </a:stretch>
        </p:blipFill>
        <p:spPr>
          <a:xfrm>
            <a:off x="1954187" y="2180430"/>
            <a:ext cx="18734864" cy="6353969"/>
          </a:xfrm>
          <a:prstGeom prst="rect">
            <a:avLst/>
          </a:prstGeom>
        </p:spPr>
      </p:pic>
      <p:sp>
        <p:nvSpPr>
          <p:cNvPr id="16" name="Rechteck 15">
            <a:extLst>
              <a:ext uri="{FF2B5EF4-FFF2-40B4-BE49-F238E27FC236}">
                <a16:creationId xmlns:a16="http://schemas.microsoft.com/office/drawing/2014/main" id="{1AE8FA6B-164C-DB20-A86A-25A351C513E5}"/>
              </a:ext>
            </a:extLst>
          </p:cNvPr>
          <p:cNvSpPr/>
          <p:nvPr/>
        </p:nvSpPr>
        <p:spPr>
          <a:xfrm>
            <a:off x="15757152" y="9317088"/>
            <a:ext cx="323850" cy="2664000"/>
          </a:xfrm>
          <a:prstGeom prst="rect">
            <a:avLst/>
          </a:prstGeom>
          <a:solidFill>
            <a:schemeClr val="accent2">
              <a:lumMod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08F995AF-70C7-C82F-8DAE-88CD9220B71E}"/>
              </a:ext>
            </a:extLst>
          </p:cNvPr>
          <p:cNvSpPr/>
          <p:nvPr/>
        </p:nvSpPr>
        <p:spPr>
          <a:xfrm>
            <a:off x="16238844" y="9578752"/>
            <a:ext cx="323850" cy="2160000"/>
          </a:xfrm>
          <a:prstGeom prst="rect">
            <a:avLst/>
          </a:prstGeom>
          <a:solidFill>
            <a:schemeClr val="accent2">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9CE7A09-14D6-7ADB-921C-4F82842A02A4}"/>
              </a:ext>
            </a:extLst>
          </p:cNvPr>
          <p:cNvSpPr/>
          <p:nvPr/>
        </p:nvSpPr>
        <p:spPr>
          <a:xfrm>
            <a:off x="16720536" y="9821088"/>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5BEF4BBF-3F1E-D7BC-809F-F896A05CE2C8}"/>
              </a:ext>
            </a:extLst>
          </p:cNvPr>
          <p:cNvSpPr/>
          <p:nvPr/>
        </p:nvSpPr>
        <p:spPr>
          <a:xfrm>
            <a:off x="17170026" y="10073088"/>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a:extLst>
              <a:ext uri="{FF2B5EF4-FFF2-40B4-BE49-F238E27FC236}">
                <a16:creationId xmlns:a16="http://schemas.microsoft.com/office/drawing/2014/main" id="{B3D40B61-4EEA-32B0-DBF3-9CC80D5E7D25}"/>
              </a:ext>
            </a:extLst>
          </p:cNvPr>
          <p:cNvSpPr/>
          <p:nvPr/>
        </p:nvSpPr>
        <p:spPr>
          <a:xfrm>
            <a:off x="17619516" y="10334752"/>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abgerundete Ecken 26">
            <a:extLst>
              <a:ext uri="{FF2B5EF4-FFF2-40B4-BE49-F238E27FC236}">
                <a16:creationId xmlns:a16="http://schemas.microsoft.com/office/drawing/2014/main" id="{A2AFCCF9-F677-07B9-B8AB-FC403C23DF6C}"/>
              </a:ext>
            </a:extLst>
          </p:cNvPr>
          <p:cNvSpPr/>
          <p:nvPr/>
        </p:nvSpPr>
        <p:spPr>
          <a:xfrm>
            <a:off x="15216955" y="8849002"/>
            <a:ext cx="3182713"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feld 27">
            <a:extLst>
              <a:ext uri="{FF2B5EF4-FFF2-40B4-BE49-F238E27FC236}">
                <a16:creationId xmlns:a16="http://schemas.microsoft.com/office/drawing/2014/main" id="{55DB95D4-0A28-8FCB-8ED0-C4B73B781D28}"/>
              </a:ext>
            </a:extLst>
          </p:cNvPr>
          <p:cNvSpPr txBox="1"/>
          <p:nvPr/>
        </p:nvSpPr>
        <p:spPr>
          <a:xfrm>
            <a:off x="16017113" y="8369380"/>
            <a:ext cx="2305826" cy="461665"/>
          </a:xfrm>
          <a:prstGeom prst="rect">
            <a:avLst/>
          </a:prstGeom>
          <a:noFill/>
        </p:spPr>
        <p:txBody>
          <a:bodyPr wrap="square" rtlCol="0">
            <a:spAutoFit/>
          </a:bodyPr>
          <a:lstStyle/>
          <a:p>
            <a:r>
              <a:rPr lang="de-DE" sz="2400" b="1" dirty="0" err="1"/>
              <a:t>Discriminator</a:t>
            </a:r>
            <a:endParaRPr lang="en-US" sz="2400" b="1" dirty="0"/>
          </a:p>
        </p:txBody>
      </p:sp>
      <p:cxnSp>
        <p:nvCxnSpPr>
          <p:cNvPr id="57" name="Gerade Verbindung mit Pfeil 56">
            <a:extLst>
              <a:ext uri="{FF2B5EF4-FFF2-40B4-BE49-F238E27FC236}">
                <a16:creationId xmlns:a16="http://schemas.microsoft.com/office/drawing/2014/main" id="{A377881D-5C0F-1A6B-97B9-18CBB8DCBB4D}"/>
              </a:ext>
            </a:extLst>
          </p:cNvPr>
          <p:cNvCxnSpPr>
            <a:cxnSpLocks/>
            <a:stCxn id="62" idx="3"/>
            <a:endCxn id="16" idx="1"/>
          </p:cNvCxnSpPr>
          <p:nvPr/>
        </p:nvCxnSpPr>
        <p:spPr>
          <a:xfrm>
            <a:off x="14802475" y="10642337"/>
            <a:ext cx="954677" cy="6751"/>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hteck: abgerundete Ecken 66">
            <a:extLst>
              <a:ext uri="{FF2B5EF4-FFF2-40B4-BE49-F238E27FC236}">
                <a16:creationId xmlns:a16="http://schemas.microsoft.com/office/drawing/2014/main" id="{2BC03DD7-489E-3546-A723-D13DD26E53C9}"/>
              </a:ext>
            </a:extLst>
          </p:cNvPr>
          <p:cNvSpPr/>
          <p:nvPr/>
        </p:nvSpPr>
        <p:spPr>
          <a:xfrm>
            <a:off x="19445387" y="11087246"/>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GAN Loss</a:t>
            </a:r>
            <a:endParaRPr lang="en-US" dirty="0"/>
          </a:p>
        </p:txBody>
      </p:sp>
      <p:cxnSp>
        <p:nvCxnSpPr>
          <p:cNvPr id="68" name="Verbinder: gewinkelt 67">
            <a:extLst>
              <a:ext uri="{FF2B5EF4-FFF2-40B4-BE49-F238E27FC236}">
                <a16:creationId xmlns:a16="http://schemas.microsoft.com/office/drawing/2014/main" id="{1DD179C5-92C9-E6A9-F066-8A9B55D8DFCF}"/>
              </a:ext>
            </a:extLst>
          </p:cNvPr>
          <p:cNvCxnSpPr>
            <a:cxnSpLocks/>
            <a:stCxn id="20" idx="3"/>
            <a:endCxn id="67" idx="0"/>
          </p:cNvCxnSpPr>
          <p:nvPr/>
        </p:nvCxnSpPr>
        <p:spPr>
          <a:xfrm>
            <a:off x="17943366" y="10658752"/>
            <a:ext cx="2187145" cy="428494"/>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abgerundete Ecken 70">
            <a:extLst>
              <a:ext uri="{FF2B5EF4-FFF2-40B4-BE49-F238E27FC236}">
                <a16:creationId xmlns:a16="http://schemas.microsoft.com/office/drawing/2014/main" id="{825777D1-70A9-8D2E-377F-B84E286586B0}"/>
              </a:ext>
            </a:extLst>
          </p:cNvPr>
          <p:cNvSpPr/>
          <p:nvPr/>
        </p:nvSpPr>
        <p:spPr>
          <a:xfrm>
            <a:off x="19445386" y="9126190"/>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Feature Loss</a:t>
            </a:r>
            <a:endParaRPr lang="en-US" dirty="0"/>
          </a:p>
        </p:txBody>
      </p:sp>
      <p:cxnSp>
        <p:nvCxnSpPr>
          <p:cNvPr id="72" name="Verbinder: gewinkelt 71">
            <a:extLst>
              <a:ext uri="{FF2B5EF4-FFF2-40B4-BE49-F238E27FC236}">
                <a16:creationId xmlns:a16="http://schemas.microsoft.com/office/drawing/2014/main" id="{6BBD0441-1A36-89AB-6430-617B07DAF30D}"/>
              </a:ext>
            </a:extLst>
          </p:cNvPr>
          <p:cNvCxnSpPr>
            <a:cxnSpLocks/>
            <a:stCxn id="20" idx="3"/>
            <a:endCxn id="71" idx="2"/>
          </p:cNvCxnSpPr>
          <p:nvPr/>
        </p:nvCxnSpPr>
        <p:spPr>
          <a:xfrm flipV="1">
            <a:off x="17943366" y="10181083"/>
            <a:ext cx="2187144" cy="477669"/>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uppieren 14">
            <a:extLst>
              <a:ext uri="{FF2B5EF4-FFF2-40B4-BE49-F238E27FC236}">
                <a16:creationId xmlns:a16="http://schemas.microsoft.com/office/drawing/2014/main" id="{872D36EC-5E54-04EB-B793-6528DEE5F201}"/>
              </a:ext>
            </a:extLst>
          </p:cNvPr>
          <p:cNvGrpSpPr/>
          <p:nvPr/>
        </p:nvGrpSpPr>
        <p:grpSpPr>
          <a:xfrm>
            <a:off x="2999305" y="8372823"/>
            <a:ext cx="12097899" cy="6965713"/>
            <a:chOff x="2999305" y="8372823"/>
            <a:chExt cx="12097899" cy="6965713"/>
          </a:xfrm>
        </p:grpSpPr>
        <p:sp>
          <p:nvSpPr>
            <p:cNvPr id="22" name="Rechteck: abgerundete Ecken 21">
              <a:extLst>
                <a:ext uri="{FF2B5EF4-FFF2-40B4-BE49-F238E27FC236}">
                  <a16:creationId xmlns:a16="http://schemas.microsoft.com/office/drawing/2014/main" id="{4B79C01E-BF90-92AE-5663-26E9405CF6EA}"/>
                </a:ext>
              </a:extLst>
            </p:cNvPr>
            <p:cNvSpPr/>
            <p:nvPr/>
          </p:nvSpPr>
          <p:spPr>
            <a:xfrm>
              <a:off x="5693318" y="8834488"/>
              <a:ext cx="6534150"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0AD34E23-0175-0404-C4DC-89EE02F31236}"/>
                </a:ext>
              </a:extLst>
            </p:cNvPr>
            <p:cNvSpPr/>
            <p:nvPr/>
          </p:nvSpPr>
          <p:spPr>
            <a:xfrm>
              <a:off x="6150518" y="9310738"/>
              <a:ext cx="323850" cy="2667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550210E1-74BF-27F0-9D9A-402D6F1BDA90}"/>
                </a:ext>
              </a:extLst>
            </p:cNvPr>
            <p:cNvSpPr/>
            <p:nvPr/>
          </p:nvSpPr>
          <p:spPr>
            <a:xfrm>
              <a:off x="6617243" y="9733013"/>
              <a:ext cx="323850" cy="18415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00FF2AEF-42FE-0C45-76CB-50AA12CC54D8}"/>
                </a:ext>
              </a:extLst>
            </p:cNvPr>
            <p:cNvSpPr/>
            <p:nvPr/>
          </p:nvSpPr>
          <p:spPr>
            <a:xfrm>
              <a:off x="7083968" y="10009238"/>
              <a:ext cx="323850" cy="128905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F17EB589-DFEC-0D22-7385-0E783CF180D2}"/>
                </a:ext>
              </a:extLst>
            </p:cNvPr>
            <p:cNvSpPr/>
            <p:nvPr/>
          </p:nvSpPr>
          <p:spPr>
            <a:xfrm>
              <a:off x="7548425" y="10272763"/>
              <a:ext cx="323850" cy="762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uppieren 13">
              <a:extLst>
                <a:ext uri="{FF2B5EF4-FFF2-40B4-BE49-F238E27FC236}">
                  <a16:creationId xmlns:a16="http://schemas.microsoft.com/office/drawing/2014/main" id="{2968C090-E320-E1CD-B8F3-AF187A5CF4B7}"/>
                </a:ext>
              </a:extLst>
            </p:cNvPr>
            <p:cNvGrpSpPr/>
            <p:nvPr/>
          </p:nvGrpSpPr>
          <p:grpSpPr>
            <a:xfrm flipH="1">
              <a:off x="10062117" y="9302574"/>
              <a:ext cx="1721757" cy="2667000"/>
              <a:chOff x="9089571" y="19255468"/>
              <a:chExt cx="1721757" cy="2667000"/>
            </a:xfrm>
            <a:solidFill>
              <a:schemeClr val="accent4">
                <a:lumMod val="40000"/>
                <a:lumOff val="60000"/>
              </a:schemeClr>
            </a:solidFill>
            <a:effectLst>
              <a:outerShdw blurRad="50800" dist="38100" dir="2700000" algn="tl" rotWithShape="0">
                <a:prstClr val="black">
                  <a:alpha val="40000"/>
                </a:prstClr>
              </a:outerShdw>
            </a:effectLst>
          </p:grpSpPr>
          <p:sp>
            <p:nvSpPr>
              <p:cNvPr id="10" name="Rechteck 9">
                <a:extLst>
                  <a:ext uri="{FF2B5EF4-FFF2-40B4-BE49-F238E27FC236}">
                    <a16:creationId xmlns:a16="http://schemas.microsoft.com/office/drawing/2014/main" id="{1CBA78BA-7517-EB52-B778-4B8F60853E7C}"/>
                  </a:ext>
                </a:extLst>
              </p:cNvPr>
              <p:cNvSpPr/>
              <p:nvPr/>
            </p:nvSpPr>
            <p:spPr>
              <a:xfrm>
                <a:off x="9089571" y="19255468"/>
                <a:ext cx="323850" cy="2667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6646ABA1-21E9-C7F3-1101-6E8E3303001F}"/>
                  </a:ext>
                </a:extLst>
              </p:cNvPr>
              <p:cNvSpPr/>
              <p:nvPr/>
            </p:nvSpPr>
            <p:spPr>
              <a:xfrm>
                <a:off x="9556296" y="19677743"/>
                <a:ext cx="323850" cy="18415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A1F2017E-3E69-4275-20A7-889E9A78CA5B}"/>
                  </a:ext>
                </a:extLst>
              </p:cNvPr>
              <p:cNvSpPr/>
              <p:nvPr/>
            </p:nvSpPr>
            <p:spPr>
              <a:xfrm>
                <a:off x="10023021" y="19953968"/>
                <a:ext cx="323850" cy="128905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1E67D3AE-B340-A82D-A1AA-028F0EBFBEFF}"/>
                  </a:ext>
                </a:extLst>
              </p:cNvPr>
              <p:cNvSpPr/>
              <p:nvPr/>
            </p:nvSpPr>
            <p:spPr>
              <a:xfrm>
                <a:off x="10487478" y="20217493"/>
                <a:ext cx="323850" cy="762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feld 22">
              <a:extLst>
                <a:ext uri="{FF2B5EF4-FFF2-40B4-BE49-F238E27FC236}">
                  <a16:creationId xmlns:a16="http://schemas.microsoft.com/office/drawing/2014/main" id="{D0070165-0DF8-A5C8-DC51-B58FEF109BC6}"/>
                </a:ext>
              </a:extLst>
            </p:cNvPr>
            <p:cNvSpPr txBox="1"/>
            <p:nvPr/>
          </p:nvSpPr>
          <p:spPr>
            <a:xfrm>
              <a:off x="5757276" y="11871376"/>
              <a:ext cx="2653384" cy="400110"/>
            </a:xfrm>
            <a:prstGeom prst="rect">
              <a:avLst/>
            </a:prstGeom>
            <a:noFill/>
          </p:spPr>
          <p:txBody>
            <a:bodyPr wrap="square" rtlCol="0">
              <a:spAutoFit/>
            </a:bodyPr>
            <a:lstStyle/>
            <a:p>
              <a:pPr algn="ctr"/>
              <a:r>
                <a:rPr lang="de-DE" sz="2000" b="1" dirty="0"/>
                <a:t>Encoder</a:t>
              </a:r>
              <a:endParaRPr lang="en-US" sz="2000" b="1" dirty="0"/>
            </a:p>
          </p:txBody>
        </p:sp>
        <p:sp>
          <p:nvSpPr>
            <p:cNvPr id="24" name="Textfeld 23">
              <a:extLst>
                <a:ext uri="{FF2B5EF4-FFF2-40B4-BE49-F238E27FC236}">
                  <a16:creationId xmlns:a16="http://schemas.microsoft.com/office/drawing/2014/main" id="{E63390AA-311D-1F11-7466-CF5C6551BDD4}"/>
                </a:ext>
              </a:extLst>
            </p:cNvPr>
            <p:cNvSpPr txBox="1"/>
            <p:nvPr/>
          </p:nvSpPr>
          <p:spPr>
            <a:xfrm>
              <a:off x="7631878" y="8372823"/>
              <a:ext cx="2653384" cy="461665"/>
            </a:xfrm>
            <a:prstGeom prst="rect">
              <a:avLst/>
            </a:prstGeom>
            <a:noFill/>
          </p:spPr>
          <p:txBody>
            <a:bodyPr wrap="square" rtlCol="0">
              <a:spAutoFit/>
            </a:bodyPr>
            <a:lstStyle/>
            <a:p>
              <a:pPr algn="ctr"/>
              <a:r>
                <a:rPr lang="de-DE" sz="2400" b="1" dirty="0"/>
                <a:t>Generator</a:t>
              </a:r>
              <a:endParaRPr lang="en-US" sz="2400" b="1" dirty="0"/>
            </a:p>
          </p:txBody>
        </p:sp>
        <p:sp>
          <p:nvSpPr>
            <p:cNvPr id="25" name="Textfeld 24">
              <a:extLst>
                <a:ext uri="{FF2B5EF4-FFF2-40B4-BE49-F238E27FC236}">
                  <a16:creationId xmlns:a16="http://schemas.microsoft.com/office/drawing/2014/main" id="{A7363937-CB30-5880-2B94-A8F48F6B0AA0}"/>
                </a:ext>
              </a:extLst>
            </p:cNvPr>
            <p:cNvSpPr txBox="1"/>
            <p:nvPr/>
          </p:nvSpPr>
          <p:spPr>
            <a:xfrm>
              <a:off x="9523732" y="11879348"/>
              <a:ext cx="2653384" cy="400110"/>
            </a:xfrm>
            <a:prstGeom prst="rect">
              <a:avLst/>
            </a:prstGeom>
            <a:noFill/>
          </p:spPr>
          <p:txBody>
            <a:bodyPr wrap="square" rtlCol="0">
              <a:spAutoFit/>
            </a:bodyPr>
            <a:lstStyle/>
            <a:p>
              <a:pPr algn="ctr"/>
              <a:r>
                <a:rPr lang="de-DE" sz="2000" b="1" dirty="0"/>
                <a:t>Decoder</a:t>
              </a:r>
              <a:endParaRPr lang="en-US" sz="2000" b="1" dirty="0"/>
            </a:p>
          </p:txBody>
        </p:sp>
        <p:sp>
          <p:nvSpPr>
            <p:cNvPr id="2" name="Rechteck 1">
              <a:extLst>
                <a:ext uri="{FF2B5EF4-FFF2-40B4-BE49-F238E27FC236}">
                  <a16:creationId xmlns:a16="http://schemas.microsoft.com/office/drawing/2014/main" id="{9CD188C5-2638-2FA1-01CC-09A4BDAAF63F}"/>
                </a:ext>
              </a:extLst>
            </p:cNvPr>
            <p:cNvSpPr/>
            <p:nvPr/>
          </p:nvSpPr>
          <p:spPr>
            <a:xfrm>
              <a:off x="8225142" y="10264599"/>
              <a:ext cx="1466857" cy="762000"/>
            </a:xfrm>
            <a:prstGeom prst="rect">
              <a:avLst/>
            </a:prstGeom>
            <a:solidFill>
              <a:schemeClr val="bg2">
                <a:lumMod val="50000"/>
              </a:schemeClr>
            </a:solidFill>
            <a:ln>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CE3E8430-85D3-6E00-660A-BDCBD3F1A541}"/>
                </a:ext>
              </a:extLst>
            </p:cNvPr>
            <p:cNvSpPr txBox="1"/>
            <p:nvPr/>
          </p:nvSpPr>
          <p:spPr>
            <a:xfrm>
              <a:off x="7639830" y="9658464"/>
              <a:ext cx="2653384" cy="400110"/>
            </a:xfrm>
            <a:prstGeom prst="rect">
              <a:avLst/>
            </a:prstGeom>
            <a:noFill/>
          </p:spPr>
          <p:txBody>
            <a:bodyPr wrap="square" rtlCol="0">
              <a:spAutoFit/>
            </a:bodyPr>
            <a:lstStyle/>
            <a:p>
              <a:pPr algn="ctr"/>
              <a:r>
                <a:rPr lang="de-DE" sz="2000" b="1" dirty="0"/>
                <a:t>Identity </a:t>
              </a:r>
              <a:r>
                <a:rPr lang="de-DE" sz="2000" b="1" dirty="0" err="1"/>
                <a:t>Injector</a:t>
              </a:r>
              <a:endParaRPr lang="en-US" sz="2000" b="1" dirty="0"/>
            </a:p>
          </p:txBody>
        </p:sp>
        <p:sp>
          <p:nvSpPr>
            <p:cNvPr id="31" name="Rechteck: abgerundete Ecken 30">
              <a:extLst>
                <a:ext uri="{FF2B5EF4-FFF2-40B4-BE49-F238E27FC236}">
                  <a16:creationId xmlns:a16="http://schemas.microsoft.com/office/drawing/2014/main" id="{EB3188FF-4996-8322-1F59-33876547BD97}"/>
                </a:ext>
              </a:extLst>
            </p:cNvPr>
            <p:cNvSpPr/>
            <p:nvPr/>
          </p:nvSpPr>
          <p:spPr>
            <a:xfrm>
              <a:off x="6563505" y="13317192"/>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33" name="Gerade Verbindung mit Pfeil 32">
              <a:extLst>
                <a:ext uri="{FF2B5EF4-FFF2-40B4-BE49-F238E27FC236}">
                  <a16:creationId xmlns:a16="http://schemas.microsoft.com/office/drawing/2014/main" id="{F216137F-5B13-E4A6-6AC2-6FDA2CFCD5E1}"/>
                </a:ext>
              </a:extLst>
            </p:cNvPr>
            <p:cNvCxnSpPr>
              <a:cxnSpLocks/>
              <a:endCxn id="31" idx="1"/>
            </p:cNvCxnSpPr>
            <p:nvPr/>
          </p:nvCxnSpPr>
          <p:spPr>
            <a:xfrm>
              <a:off x="6150518" y="13844639"/>
              <a:ext cx="412987"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er: gewinkelt 34">
              <a:extLst>
                <a:ext uri="{FF2B5EF4-FFF2-40B4-BE49-F238E27FC236}">
                  <a16:creationId xmlns:a16="http://schemas.microsoft.com/office/drawing/2014/main" id="{0DCDF74C-FBDE-68FB-FC41-A452FBEC8D7F}"/>
                </a:ext>
              </a:extLst>
            </p:cNvPr>
            <p:cNvCxnSpPr>
              <a:stCxn id="31" idx="3"/>
              <a:endCxn id="2" idx="2"/>
            </p:cNvCxnSpPr>
            <p:nvPr/>
          </p:nvCxnSpPr>
          <p:spPr>
            <a:xfrm flipV="1">
              <a:off x="7933752" y="11026599"/>
              <a:ext cx="1024819" cy="2818040"/>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F3BD6CA6-9B75-4FFE-7F09-F5106BF1B257}"/>
                </a:ext>
              </a:extLst>
            </p:cNvPr>
            <p:cNvCxnSpPr>
              <a:cxnSpLocks/>
              <a:endCxn id="6" idx="1"/>
            </p:cNvCxnSpPr>
            <p:nvPr/>
          </p:nvCxnSpPr>
          <p:spPr>
            <a:xfrm flipV="1">
              <a:off x="5310259" y="10644238"/>
              <a:ext cx="840259" cy="3675"/>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F9AC7CE1-48C6-4E18-54A6-B50C7D3B37EF}"/>
                </a:ext>
              </a:extLst>
            </p:cNvPr>
            <p:cNvCxnSpPr>
              <a:cxnSpLocks/>
              <a:stCxn id="10" idx="1"/>
              <a:endCxn id="62" idx="1"/>
            </p:cNvCxnSpPr>
            <p:nvPr/>
          </p:nvCxnSpPr>
          <p:spPr>
            <a:xfrm>
              <a:off x="11783874" y="10636074"/>
              <a:ext cx="958753" cy="626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Grafik 59">
              <a:extLst>
                <a:ext uri="{FF2B5EF4-FFF2-40B4-BE49-F238E27FC236}">
                  <a16:creationId xmlns:a16="http://schemas.microsoft.com/office/drawing/2014/main" id="{27D13262-0D29-E49F-7E35-66B599047643}"/>
                </a:ext>
              </a:extLst>
            </p:cNvPr>
            <p:cNvPicPr>
              <a:picLocks noChangeAspect="1"/>
            </p:cNvPicPr>
            <p:nvPr/>
          </p:nvPicPr>
          <p:blipFill rotWithShape="1">
            <a:blip r:embed="rId2"/>
            <a:srcRect l="4231" t="9977" r="87692" b="64297"/>
            <a:stretch/>
          </p:blipFill>
          <p:spPr>
            <a:xfrm>
              <a:off x="3315393" y="9567048"/>
              <a:ext cx="2011882" cy="2173430"/>
            </a:xfrm>
            <a:prstGeom prst="rect">
              <a:avLst/>
            </a:prstGeom>
            <a:effectLst>
              <a:softEdge rad="31750"/>
            </a:effectLst>
          </p:spPr>
        </p:pic>
        <p:pic>
          <p:nvPicPr>
            <p:cNvPr id="61" name="Grafik 60">
              <a:extLst>
                <a:ext uri="{FF2B5EF4-FFF2-40B4-BE49-F238E27FC236}">
                  <a16:creationId xmlns:a16="http://schemas.microsoft.com/office/drawing/2014/main" id="{9B0A1487-0580-F537-F202-A62763F49F86}"/>
                </a:ext>
              </a:extLst>
            </p:cNvPr>
            <p:cNvPicPr>
              <a:picLocks noChangeAspect="1"/>
            </p:cNvPicPr>
            <p:nvPr/>
          </p:nvPicPr>
          <p:blipFill rotWithShape="1">
            <a:blip r:embed="rId2"/>
            <a:srcRect l="4952" t="57428" r="86845" b="16931"/>
            <a:stretch/>
          </p:blipFill>
          <p:spPr>
            <a:xfrm>
              <a:off x="4128239" y="12769506"/>
              <a:ext cx="2035720" cy="2158313"/>
            </a:xfrm>
            <a:prstGeom prst="rect">
              <a:avLst/>
            </a:prstGeom>
            <a:effectLst>
              <a:softEdge rad="31750"/>
            </a:effectLst>
          </p:spPr>
        </p:pic>
        <p:pic>
          <p:nvPicPr>
            <p:cNvPr id="62" name="Grafik 61">
              <a:extLst>
                <a:ext uri="{FF2B5EF4-FFF2-40B4-BE49-F238E27FC236}">
                  <a16:creationId xmlns:a16="http://schemas.microsoft.com/office/drawing/2014/main" id="{98AC29F8-E7C9-4B23-B72F-A09AFEF3E0DD}"/>
                </a:ext>
              </a:extLst>
            </p:cNvPr>
            <p:cNvPicPr>
              <a:picLocks noChangeAspect="1"/>
            </p:cNvPicPr>
            <p:nvPr/>
          </p:nvPicPr>
          <p:blipFill rotWithShape="1">
            <a:blip r:embed="rId2"/>
            <a:srcRect l="40109" t="10023" r="51410" b="64402"/>
            <a:stretch/>
          </p:blipFill>
          <p:spPr>
            <a:xfrm>
              <a:off x="12742627" y="9589103"/>
              <a:ext cx="2059848" cy="2106467"/>
            </a:xfrm>
            <a:prstGeom prst="rect">
              <a:avLst/>
            </a:prstGeom>
            <a:effectLst>
              <a:softEdge rad="31750"/>
            </a:effectLst>
          </p:spPr>
        </p:pic>
        <p:sp>
          <p:nvSpPr>
            <p:cNvPr id="4" name="Textfeld 3">
              <a:extLst>
                <a:ext uri="{FF2B5EF4-FFF2-40B4-BE49-F238E27FC236}">
                  <a16:creationId xmlns:a16="http://schemas.microsoft.com/office/drawing/2014/main" id="{5C395B71-8765-B7F9-A3B7-A6143BB15467}"/>
                </a:ext>
              </a:extLst>
            </p:cNvPr>
            <p:cNvSpPr txBox="1"/>
            <p:nvPr/>
          </p:nvSpPr>
          <p:spPr>
            <a:xfrm>
              <a:off x="2999305" y="11738752"/>
              <a:ext cx="2653384" cy="400110"/>
            </a:xfrm>
            <a:prstGeom prst="rect">
              <a:avLst/>
            </a:prstGeom>
            <a:noFill/>
          </p:spPr>
          <p:txBody>
            <a:bodyPr wrap="square" rtlCol="0">
              <a:spAutoFit/>
            </a:bodyPr>
            <a:lstStyle/>
            <a:p>
              <a:pPr algn="ctr"/>
              <a:r>
                <a:rPr lang="de-DE" sz="2000" b="1" dirty="0"/>
                <a:t>Target Image</a:t>
              </a:r>
              <a:endParaRPr lang="en-US" sz="2000" b="1" dirty="0"/>
            </a:p>
          </p:txBody>
        </p:sp>
        <p:sp>
          <p:nvSpPr>
            <p:cNvPr id="5" name="Textfeld 4">
              <a:extLst>
                <a:ext uri="{FF2B5EF4-FFF2-40B4-BE49-F238E27FC236}">
                  <a16:creationId xmlns:a16="http://schemas.microsoft.com/office/drawing/2014/main" id="{9AA8F801-4395-6DE3-F39D-D0C79435736F}"/>
                </a:ext>
              </a:extLst>
            </p:cNvPr>
            <p:cNvSpPr txBox="1"/>
            <p:nvPr/>
          </p:nvSpPr>
          <p:spPr>
            <a:xfrm>
              <a:off x="3820984" y="14938426"/>
              <a:ext cx="2653384" cy="400110"/>
            </a:xfrm>
            <a:prstGeom prst="rect">
              <a:avLst/>
            </a:prstGeom>
            <a:noFill/>
          </p:spPr>
          <p:txBody>
            <a:bodyPr wrap="square" rtlCol="0">
              <a:spAutoFit/>
            </a:bodyPr>
            <a:lstStyle/>
            <a:p>
              <a:pPr algn="ctr"/>
              <a:r>
                <a:rPr lang="de-DE" sz="2000" b="1" dirty="0"/>
                <a:t>Source Image</a:t>
              </a:r>
              <a:endParaRPr lang="en-US" sz="2000" b="1" dirty="0"/>
            </a:p>
          </p:txBody>
        </p:sp>
        <p:sp>
          <p:nvSpPr>
            <p:cNvPr id="26" name="Textfeld 25">
              <a:extLst>
                <a:ext uri="{FF2B5EF4-FFF2-40B4-BE49-F238E27FC236}">
                  <a16:creationId xmlns:a16="http://schemas.microsoft.com/office/drawing/2014/main" id="{16BD17D9-79C3-224E-BA3A-77751097AFBE}"/>
                </a:ext>
              </a:extLst>
            </p:cNvPr>
            <p:cNvSpPr txBox="1"/>
            <p:nvPr/>
          </p:nvSpPr>
          <p:spPr>
            <a:xfrm>
              <a:off x="12443820" y="9199008"/>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pic>
        <p:nvPicPr>
          <p:cNvPr id="32" name="Grafik 31">
            <a:extLst>
              <a:ext uri="{FF2B5EF4-FFF2-40B4-BE49-F238E27FC236}">
                <a16:creationId xmlns:a16="http://schemas.microsoft.com/office/drawing/2014/main" id="{6599CE3C-6506-5289-0373-D1FC0299BA6C}"/>
              </a:ext>
            </a:extLst>
          </p:cNvPr>
          <p:cNvPicPr>
            <a:picLocks noChangeAspect="1"/>
          </p:cNvPicPr>
          <p:nvPr/>
        </p:nvPicPr>
        <p:blipFill>
          <a:blip r:embed="rId3"/>
          <a:stretch>
            <a:fillRect/>
          </a:stretch>
        </p:blipFill>
        <p:spPr>
          <a:xfrm>
            <a:off x="250997" y="16513775"/>
            <a:ext cx="14544675" cy="6715125"/>
          </a:xfrm>
          <a:prstGeom prst="rect">
            <a:avLst/>
          </a:prstGeom>
        </p:spPr>
      </p:pic>
      <p:sp>
        <p:nvSpPr>
          <p:cNvPr id="49" name="Rechteck 48">
            <a:extLst>
              <a:ext uri="{FF2B5EF4-FFF2-40B4-BE49-F238E27FC236}">
                <a16:creationId xmlns:a16="http://schemas.microsoft.com/office/drawing/2014/main" id="{8A12776A-2DD3-A852-BD4A-5DE08D44FABB}"/>
              </a:ext>
            </a:extLst>
          </p:cNvPr>
          <p:cNvSpPr/>
          <p:nvPr/>
        </p:nvSpPr>
        <p:spPr>
          <a:xfrm>
            <a:off x="28153417" y="30861011"/>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hteck 50">
            <a:extLst>
              <a:ext uri="{FF2B5EF4-FFF2-40B4-BE49-F238E27FC236}">
                <a16:creationId xmlns:a16="http://schemas.microsoft.com/office/drawing/2014/main" id="{83E3B61E-F5A5-1EF0-27CF-0ECFBC80D089}"/>
              </a:ext>
            </a:extLst>
          </p:cNvPr>
          <p:cNvSpPr/>
          <p:nvPr/>
        </p:nvSpPr>
        <p:spPr>
          <a:xfrm>
            <a:off x="28602907" y="31113011"/>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hteck 51">
            <a:extLst>
              <a:ext uri="{FF2B5EF4-FFF2-40B4-BE49-F238E27FC236}">
                <a16:creationId xmlns:a16="http://schemas.microsoft.com/office/drawing/2014/main" id="{E81EA03F-6BA9-9B5C-1478-0D46CB84CEDF}"/>
              </a:ext>
            </a:extLst>
          </p:cNvPr>
          <p:cNvSpPr/>
          <p:nvPr/>
        </p:nvSpPr>
        <p:spPr>
          <a:xfrm>
            <a:off x="29052397" y="31374675"/>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hteck 62">
            <a:extLst>
              <a:ext uri="{FF2B5EF4-FFF2-40B4-BE49-F238E27FC236}">
                <a16:creationId xmlns:a16="http://schemas.microsoft.com/office/drawing/2014/main" id="{E85B70B9-5602-17B2-34D8-1573A587C63E}"/>
              </a:ext>
            </a:extLst>
          </p:cNvPr>
          <p:cNvSpPr/>
          <p:nvPr/>
        </p:nvSpPr>
        <p:spPr>
          <a:xfrm>
            <a:off x="18399668" y="31860680"/>
            <a:ext cx="1466857" cy="762000"/>
          </a:xfrm>
          <a:prstGeom prst="rect">
            <a:avLst/>
          </a:prstGeom>
          <a:solidFill>
            <a:schemeClr val="bg2">
              <a:lumMod val="50000"/>
            </a:schemeClr>
          </a:solidFill>
          <a:ln>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feld 63">
            <a:extLst>
              <a:ext uri="{FF2B5EF4-FFF2-40B4-BE49-F238E27FC236}">
                <a16:creationId xmlns:a16="http://schemas.microsoft.com/office/drawing/2014/main" id="{30F768E4-F7D9-648E-0FCD-0298013515DB}"/>
              </a:ext>
            </a:extLst>
          </p:cNvPr>
          <p:cNvSpPr txBox="1"/>
          <p:nvPr/>
        </p:nvSpPr>
        <p:spPr>
          <a:xfrm>
            <a:off x="17814356" y="31254545"/>
            <a:ext cx="2653384" cy="400110"/>
          </a:xfrm>
          <a:prstGeom prst="rect">
            <a:avLst/>
          </a:prstGeom>
          <a:noFill/>
        </p:spPr>
        <p:txBody>
          <a:bodyPr wrap="square" rtlCol="0">
            <a:spAutoFit/>
          </a:bodyPr>
          <a:lstStyle/>
          <a:p>
            <a:pPr algn="ctr"/>
            <a:r>
              <a:rPr lang="de-DE" sz="2000" b="1" dirty="0"/>
              <a:t>Identity </a:t>
            </a:r>
            <a:r>
              <a:rPr lang="de-DE" sz="2000" b="1" dirty="0" err="1"/>
              <a:t>Injector</a:t>
            </a:r>
            <a:endParaRPr lang="en-US" sz="2000" b="1" dirty="0"/>
          </a:p>
        </p:txBody>
      </p:sp>
      <p:sp>
        <p:nvSpPr>
          <p:cNvPr id="65" name="Rechteck: abgerundete Ecken 64">
            <a:extLst>
              <a:ext uri="{FF2B5EF4-FFF2-40B4-BE49-F238E27FC236}">
                <a16:creationId xmlns:a16="http://schemas.microsoft.com/office/drawing/2014/main" id="{051382AF-5315-2D12-55E6-7AA3BEB3C39F}"/>
              </a:ext>
            </a:extLst>
          </p:cNvPr>
          <p:cNvSpPr/>
          <p:nvPr/>
        </p:nvSpPr>
        <p:spPr>
          <a:xfrm>
            <a:off x="16738031" y="34913273"/>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Identity Extractor</a:t>
            </a:r>
            <a:endParaRPr lang="en-US" b="1" dirty="0">
              <a:solidFill>
                <a:schemeClr val="tx1"/>
              </a:solidFill>
            </a:endParaRPr>
          </a:p>
        </p:txBody>
      </p:sp>
      <p:cxnSp>
        <p:nvCxnSpPr>
          <p:cNvPr id="66" name="Gerade Verbindung mit Pfeil 65">
            <a:extLst>
              <a:ext uri="{FF2B5EF4-FFF2-40B4-BE49-F238E27FC236}">
                <a16:creationId xmlns:a16="http://schemas.microsoft.com/office/drawing/2014/main" id="{95D31D09-E898-7E3A-1EC3-AED836D845FC}"/>
              </a:ext>
            </a:extLst>
          </p:cNvPr>
          <p:cNvCxnSpPr>
            <a:cxnSpLocks/>
            <a:endCxn id="65" idx="1"/>
          </p:cNvCxnSpPr>
          <p:nvPr/>
        </p:nvCxnSpPr>
        <p:spPr>
          <a:xfrm>
            <a:off x="16325044" y="35440720"/>
            <a:ext cx="412987"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D68734D1-CC74-95E3-9846-C99ABD076930}"/>
              </a:ext>
            </a:extLst>
          </p:cNvPr>
          <p:cNvCxnSpPr>
            <a:stCxn id="65" idx="3"/>
            <a:endCxn id="63" idx="2"/>
          </p:cNvCxnSpPr>
          <p:nvPr/>
        </p:nvCxnSpPr>
        <p:spPr>
          <a:xfrm flipV="1">
            <a:off x="18108278" y="32622680"/>
            <a:ext cx="1024819" cy="2818040"/>
          </a:xfrm>
          <a:prstGeom prst="bentConnector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hteck: abgerundete Ecken 73">
            <a:extLst>
              <a:ext uri="{FF2B5EF4-FFF2-40B4-BE49-F238E27FC236}">
                <a16:creationId xmlns:a16="http://schemas.microsoft.com/office/drawing/2014/main" id="{1F783E9A-2810-9FE7-F882-448041D83BE7}"/>
              </a:ext>
            </a:extLst>
          </p:cNvPr>
          <p:cNvSpPr/>
          <p:nvPr/>
        </p:nvSpPr>
        <p:spPr>
          <a:xfrm>
            <a:off x="18361875" y="30554565"/>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ID Loss</a:t>
            </a:r>
            <a:endParaRPr lang="en-US" dirty="0"/>
          </a:p>
        </p:txBody>
      </p:sp>
      <p:cxnSp>
        <p:nvCxnSpPr>
          <p:cNvPr id="76" name="Gerade Verbindung mit Pfeil 75">
            <a:extLst>
              <a:ext uri="{FF2B5EF4-FFF2-40B4-BE49-F238E27FC236}">
                <a16:creationId xmlns:a16="http://schemas.microsoft.com/office/drawing/2014/main" id="{0A60BA23-5F36-5E0A-B336-71BDC435F0CB}"/>
              </a:ext>
            </a:extLst>
          </p:cNvPr>
          <p:cNvCxnSpPr>
            <a:cxnSpLocks/>
            <a:stCxn id="65" idx="3"/>
          </p:cNvCxnSpPr>
          <p:nvPr/>
        </p:nvCxnSpPr>
        <p:spPr>
          <a:xfrm flipV="1">
            <a:off x="18108278" y="35415717"/>
            <a:ext cx="2805785" cy="25003"/>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3" name="Grafik 82">
            <a:extLst>
              <a:ext uri="{FF2B5EF4-FFF2-40B4-BE49-F238E27FC236}">
                <a16:creationId xmlns:a16="http://schemas.microsoft.com/office/drawing/2014/main" id="{1FACCF67-AAD9-892C-B86C-4252DC077ADB}"/>
              </a:ext>
            </a:extLst>
          </p:cNvPr>
          <p:cNvPicPr>
            <a:picLocks noChangeAspect="1"/>
          </p:cNvPicPr>
          <p:nvPr/>
        </p:nvPicPr>
        <p:blipFill rotWithShape="1">
          <a:blip r:embed="rId2"/>
          <a:srcRect l="40109" t="10023" r="51410" b="64402"/>
          <a:stretch/>
        </p:blipFill>
        <p:spPr>
          <a:xfrm>
            <a:off x="21581865" y="19871337"/>
            <a:ext cx="2059848" cy="2106467"/>
          </a:xfrm>
          <a:prstGeom prst="rect">
            <a:avLst/>
          </a:prstGeom>
          <a:effectLst>
            <a:softEdge rad="31750"/>
          </a:effectLst>
        </p:spPr>
      </p:pic>
      <p:sp>
        <p:nvSpPr>
          <p:cNvPr id="84" name="Rechteck: abgerundete Ecken 83">
            <a:extLst>
              <a:ext uri="{FF2B5EF4-FFF2-40B4-BE49-F238E27FC236}">
                <a16:creationId xmlns:a16="http://schemas.microsoft.com/office/drawing/2014/main" id="{6D254CDE-AD57-7A10-00DC-29DF72D66490}"/>
              </a:ext>
            </a:extLst>
          </p:cNvPr>
          <p:cNvSpPr/>
          <p:nvPr/>
        </p:nvSpPr>
        <p:spPr>
          <a:xfrm>
            <a:off x="22271466" y="32622680"/>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GAN Loss</a:t>
            </a:r>
            <a:endParaRPr lang="en-US" dirty="0"/>
          </a:p>
        </p:txBody>
      </p:sp>
      <p:cxnSp>
        <p:nvCxnSpPr>
          <p:cNvPr id="85" name="Verbinder: gewinkelt 84">
            <a:extLst>
              <a:ext uri="{FF2B5EF4-FFF2-40B4-BE49-F238E27FC236}">
                <a16:creationId xmlns:a16="http://schemas.microsoft.com/office/drawing/2014/main" id="{D29884CA-0595-8A93-430A-467FC24DBB6D}"/>
              </a:ext>
            </a:extLst>
          </p:cNvPr>
          <p:cNvCxnSpPr>
            <a:cxnSpLocks/>
            <a:stCxn id="52" idx="3"/>
            <a:endCxn id="84" idx="0"/>
          </p:cNvCxnSpPr>
          <p:nvPr/>
        </p:nvCxnSpPr>
        <p:spPr>
          <a:xfrm flipH="1">
            <a:off x="22956590" y="31698675"/>
            <a:ext cx="6419657" cy="924005"/>
          </a:xfrm>
          <a:prstGeom prst="bentConnector4">
            <a:avLst>
              <a:gd name="adj1" fmla="val -3561"/>
              <a:gd name="adj2" fmla="val 67532"/>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Rechteck: abgerundete Ecken 85">
            <a:extLst>
              <a:ext uri="{FF2B5EF4-FFF2-40B4-BE49-F238E27FC236}">
                <a16:creationId xmlns:a16="http://schemas.microsoft.com/office/drawing/2014/main" id="{60A7BA16-B3A7-2113-9C5A-5A1BB31FC355}"/>
              </a:ext>
            </a:extLst>
          </p:cNvPr>
          <p:cNvSpPr/>
          <p:nvPr/>
        </p:nvSpPr>
        <p:spPr>
          <a:xfrm>
            <a:off x="22271465" y="30661624"/>
            <a:ext cx="1370247" cy="1054893"/>
          </a:xfrm>
          <a:prstGeom prst="roundRect">
            <a:avLst/>
          </a:prstGeom>
          <a:solidFill>
            <a:srgbClr val="C00000"/>
          </a:solidFill>
          <a:ln>
            <a:solidFill>
              <a:srgbClr val="68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Feature Loss</a:t>
            </a:r>
            <a:endParaRPr lang="en-US" dirty="0"/>
          </a:p>
        </p:txBody>
      </p:sp>
      <p:cxnSp>
        <p:nvCxnSpPr>
          <p:cNvPr id="87" name="Verbinder: gewinkelt 86">
            <a:extLst>
              <a:ext uri="{FF2B5EF4-FFF2-40B4-BE49-F238E27FC236}">
                <a16:creationId xmlns:a16="http://schemas.microsoft.com/office/drawing/2014/main" id="{46743773-A642-5923-99A6-95CB9C5F5835}"/>
              </a:ext>
            </a:extLst>
          </p:cNvPr>
          <p:cNvCxnSpPr>
            <a:cxnSpLocks/>
            <a:stCxn id="52" idx="3"/>
            <a:endCxn id="86" idx="2"/>
          </p:cNvCxnSpPr>
          <p:nvPr/>
        </p:nvCxnSpPr>
        <p:spPr>
          <a:xfrm flipH="1">
            <a:off x="22956589" y="31698675"/>
            <a:ext cx="6419658" cy="17842"/>
          </a:xfrm>
          <a:prstGeom prst="bentConnector4">
            <a:avLst>
              <a:gd name="adj1" fmla="val -3561"/>
              <a:gd name="adj2" fmla="val 3097186"/>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6D664AAB-E737-A799-42DB-1105F13860C1}"/>
              </a:ext>
            </a:extLst>
          </p:cNvPr>
          <p:cNvSpPr txBox="1"/>
          <p:nvPr/>
        </p:nvSpPr>
        <p:spPr>
          <a:xfrm>
            <a:off x="23962576" y="30637953"/>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nvGrpSpPr>
          <p:cNvPr id="202" name="Gruppieren 201">
            <a:extLst>
              <a:ext uri="{FF2B5EF4-FFF2-40B4-BE49-F238E27FC236}">
                <a16:creationId xmlns:a16="http://schemas.microsoft.com/office/drawing/2014/main" id="{2F81E9B4-58F0-1401-DF9D-F3A778976DA5}"/>
              </a:ext>
            </a:extLst>
          </p:cNvPr>
          <p:cNvGrpSpPr/>
          <p:nvPr/>
        </p:nvGrpSpPr>
        <p:grpSpPr>
          <a:xfrm>
            <a:off x="2458106" y="24087558"/>
            <a:ext cx="21937109" cy="5659644"/>
            <a:chOff x="2458106" y="24087558"/>
            <a:chExt cx="21937109" cy="5659644"/>
          </a:xfrm>
        </p:grpSpPr>
        <p:sp>
          <p:nvSpPr>
            <p:cNvPr id="38" name="Rechteck: abgerundete Ecken 37">
              <a:extLst>
                <a:ext uri="{FF2B5EF4-FFF2-40B4-BE49-F238E27FC236}">
                  <a16:creationId xmlns:a16="http://schemas.microsoft.com/office/drawing/2014/main" id="{164740FB-54CB-C5D4-543C-B9A8572CB58A}"/>
                </a:ext>
              </a:extLst>
            </p:cNvPr>
            <p:cNvSpPr/>
            <p:nvPr/>
          </p:nvSpPr>
          <p:spPr>
            <a:xfrm>
              <a:off x="5310259" y="24944408"/>
              <a:ext cx="4381740" cy="3811361"/>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hteck 38">
              <a:extLst>
                <a:ext uri="{FF2B5EF4-FFF2-40B4-BE49-F238E27FC236}">
                  <a16:creationId xmlns:a16="http://schemas.microsoft.com/office/drawing/2014/main" id="{E33FB2AE-8691-7370-CB4E-06EC9F617AE6}"/>
                </a:ext>
              </a:extLst>
            </p:cNvPr>
            <p:cNvSpPr/>
            <p:nvPr/>
          </p:nvSpPr>
          <p:spPr>
            <a:xfrm>
              <a:off x="5703072" y="25688719"/>
              <a:ext cx="323850" cy="2667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hteck 39">
              <a:extLst>
                <a:ext uri="{FF2B5EF4-FFF2-40B4-BE49-F238E27FC236}">
                  <a16:creationId xmlns:a16="http://schemas.microsoft.com/office/drawing/2014/main" id="{3952C287-2896-CD0E-8A93-A7833C152070}"/>
                </a:ext>
              </a:extLst>
            </p:cNvPr>
            <p:cNvSpPr/>
            <p:nvPr/>
          </p:nvSpPr>
          <p:spPr>
            <a:xfrm>
              <a:off x="6169797" y="26110994"/>
              <a:ext cx="323850" cy="18415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hteck 42">
              <a:extLst>
                <a:ext uri="{FF2B5EF4-FFF2-40B4-BE49-F238E27FC236}">
                  <a16:creationId xmlns:a16="http://schemas.microsoft.com/office/drawing/2014/main" id="{03AF3E64-8D59-747B-9F08-418932155DB4}"/>
                </a:ext>
              </a:extLst>
            </p:cNvPr>
            <p:cNvSpPr/>
            <p:nvPr/>
          </p:nvSpPr>
          <p:spPr>
            <a:xfrm>
              <a:off x="6636522" y="26387219"/>
              <a:ext cx="323850" cy="128905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hteck 43">
              <a:extLst>
                <a:ext uri="{FF2B5EF4-FFF2-40B4-BE49-F238E27FC236}">
                  <a16:creationId xmlns:a16="http://schemas.microsoft.com/office/drawing/2014/main" id="{9A86397A-69B0-C89C-9594-AB9352A9115F}"/>
                </a:ext>
              </a:extLst>
            </p:cNvPr>
            <p:cNvSpPr/>
            <p:nvPr/>
          </p:nvSpPr>
          <p:spPr>
            <a:xfrm>
              <a:off x="7100979" y="26650744"/>
              <a:ext cx="323850" cy="762000"/>
            </a:xfrm>
            <a:prstGeom prst="rect">
              <a:avLst/>
            </a:prstGeom>
            <a:solidFill>
              <a:schemeClr val="accent1">
                <a:lumMod val="60000"/>
                <a:lumOff val="4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uppieren 45">
              <a:extLst>
                <a:ext uri="{FF2B5EF4-FFF2-40B4-BE49-F238E27FC236}">
                  <a16:creationId xmlns:a16="http://schemas.microsoft.com/office/drawing/2014/main" id="{2A3B02A3-AEFC-26AE-91C1-618B47E593BD}"/>
                </a:ext>
              </a:extLst>
            </p:cNvPr>
            <p:cNvGrpSpPr/>
            <p:nvPr/>
          </p:nvGrpSpPr>
          <p:grpSpPr>
            <a:xfrm flipH="1">
              <a:off x="7650245" y="25680555"/>
              <a:ext cx="1721757" cy="2667000"/>
              <a:chOff x="9089571" y="19255468"/>
              <a:chExt cx="1721757" cy="2667000"/>
            </a:xfrm>
            <a:solidFill>
              <a:schemeClr val="accent4">
                <a:lumMod val="40000"/>
                <a:lumOff val="60000"/>
              </a:schemeClr>
            </a:solidFill>
            <a:effectLst>
              <a:outerShdw blurRad="50800" dist="38100" dir="2700000" algn="tl" rotWithShape="0">
                <a:prstClr val="black">
                  <a:alpha val="40000"/>
                </a:prstClr>
              </a:outerShdw>
            </a:effectLst>
          </p:grpSpPr>
          <p:sp>
            <p:nvSpPr>
              <p:cNvPr id="91" name="Rechteck 90">
                <a:extLst>
                  <a:ext uri="{FF2B5EF4-FFF2-40B4-BE49-F238E27FC236}">
                    <a16:creationId xmlns:a16="http://schemas.microsoft.com/office/drawing/2014/main" id="{79D4F103-775E-E85F-1663-2C340C52B6F2}"/>
                  </a:ext>
                </a:extLst>
              </p:cNvPr>
              <p:cNvSpPr/>
              <p:nvPr/>
            </p:nvSpPr>
            <p:spPr>
              <a:xfrm>
                <a:off x="9089571" y="19255468"/>
                <a:ext cx="323850" cy="2667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hteck 91">
                <a:extLst>
                  <a:ext uri="{FF2B5EF4-FFF2-40B4-BE49-F238E27FC236}">
                    <a16:creationId xmlns:a16="http://schemas.microsoft.com/office/drawing/2014/main" id="{C240AE60-1085-8F9D-F6AB-0A869B0265DD}"/>
                  </a:ext>
                </a:extLst>
              </p:cNvPr>
              <p:cNvSpPr/>
              <p:nvPr/>
            </p:nvSpPr>
            <p:spPr>
              <a:xfrm>
                <a:off x="9556296" y="19677743"/>
                <a:ext cx="323850" cy="18415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hteck 92">
                <a:extLst>
                  <a:ext uri="{FF2B5EF4-FFF2-40B4-BE49-F238E27FC236}">
                    <a16:creationId xmlns:a16="http://schemas.microsoft.com/office/drawing/2014/main" id="{91BB92F1-94BC-0308-33BE-4474926AE83D}"/>
                  </a:ext>
                </a:extLst>
              </p:cNvPr>
              <p:cNvSpPr/>
              <p:nvPr/>
            </p:nvSpPr>
            <p:spPr>
              <a:xfrm>
                <a:off x="10023021" y="19953968"/>
                <a:ext cx="323850" cy="128905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hteck 93">
                <a:extLst>
                  <a:ext uri="{FF2B5EF4-FFF2-40B4-BE49-F238E27FC236}">
                    <a16:creationId xmlns:a16="http://schemas.microsoft.com/office/drawing/2014/main" id="{7F96033C-1E97-4D91-0545-33CF84DB752F}"/>
                  </a:ext>
                </a:extLst>
              </p:cNvPr>
              <p:cNvSpPr/>
              <p:nvPr/>
            </p:nvSpPr>
            <p:spPr>
              <a:xfrm>
                <a:off x="10487478" y="20217493"/>
                <a:ext cx="323850" cy="762000"/>
              </a:xfrm>
              <a:prstGeom prst="rect">
                <a:avLst/>
              </a:prstGeom>
              <a:grp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hteck 46">
              <a:extLst>
                <a:ext uri="{FF2B5EF4-FFF2-40B4-BE49-F238E27FC236}">
                  <a16:creationId xmlns:a16="http://schemas.microsoft.com/office/drawing/2014/main" id="{1A19101C-06BC-70F2-7B2B-EE4677CCEC31}"/>
                </a:ext>
              </a:extLst>
            </p:cNvPr>
            <p:cNvSpPr/>
            <p:nvPr/>
          </p:nvSpPr>
          <p:spPr>
            <a:xfrm>
              <a:off x="12584492" y="25548614"/>
              <a:ext cx="323850" cy="2664000"/>
            </a:xfrm>
            <a:prstGeom prst="rect">
              <a:avLst/>
            </a:prstGeom>
            <a:solidFill>
              <a:schemeClr val="accent6">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a:extLst>
                <a:ext uri="{FF2B5EF4-FFF2-40B4-BE49-F238E27FC236}">
                  <a16:creationId xmlns:a16="http://schemas.microsoft.com/office/drawing/2014/main" id="{2086FE9E-8C6B-E6BE-6094-F53746EAF42E}"/>
                </a:ext>
              </a:extLst>
            </p:cNvPr>
            <p:cNvSpPr/>
            <p:nvPr/>
          </p:nvSpPr>
          <p:spPr>
            <a:xfrm>
              <a:off x="13066184" y="25810278"/>
              <a:ext cx="323850" cy="2160000"/>
            </a:xfrm>
            <a:prstGeom prst="rect">
              <a:avLst/>
            </a:prstGeom>
            <a:solidFill>
              <a:schemeClr val="accent6">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feld 53">
              <a:extLst>
                <a:ext uri="{FF2B5EF4-FFF2-40B4-BE49-F238E27FC236}">
                  <a16:creationId xmlns:a16="http://schemas.microsoft.com/office/drawing/2014/main" id="{7CF6C2BE-CF64-842F-3F06-878A98384999}"/>
                </a:ext>
              </a:extLst>
            </p:cNvPr>
            <p:cNvSpPr txBox="1"/>
            <p:nvPr/>
          </p:nvSpPr>
          <p:spPr>
            <a:xfrm>
              <a:off x="9582337" y="28893839"/>
              <a:ext cx="2653384" cy="400110"/>
            </a:xfrm>
            <a:prstGeom prst="rect">
              <a:avLst/>
            </a:prstGeom>
            <a:noFill/>
          </p:spPr>
          <p:txBody>
            <a:bodyPr wrap="square" rtlCol="0">
              <a:spAutoFit/>
            </a:bodyPr>
            <a:lstStyle/>
            <a:p>
              <a:pPr algn="ctr"/>
              <a:r>
                <a:rPr lang="de-DE" sz="2000" b="1" dirty="0"/>
                <a:t>Depth Maps</a:t>
              </a:r>
              <a:endParaRPr lang="en-US" sz="2000" b="1" dirty="0"/>
            </a:p>
          </p:txBody>
        </p:sp>
        <p:sp>
          <p:nvSpPr>
            <p:cNvPr id="55" name="Textfeld 54">
              <a:extLst>
                <a:ext uri="{FF2B5EF4-FFF2-40B4-BE49-F238E27FC236}">
                  <a16:creationId xmlns:a16="http://schemas.microsoft.com/office/drawing/2014/main" id="{2410F25A-D239-9EEC-12DF-F4B50FCD0537}"/>
                </a:ext>
              </a:extLst>
            </p:cNvPr>
            <p:cNvSpPr txBox="1"/>
            <p:nvPr/>
          </p:nvSpPr>
          <p:spPr>
            <a:xfrm>
              <a:off x="6251893" y="24087558"/>
              <a:ext cx="2653384" cy="830997"/>
            </a:xfrm>
            <a:prstGeom prst="rect">
              <a:avLst/>
            </a:prstGeom>
            <a:noFill/>
          </p:spPr>
          <p:txBody>
            <a:bodyPr wrap="square" rtlCol="0">
              <a:spAutoFit/>
            </a:bodyPr>
            <a:lstStyle/>
            <a:p>
              <a:pPr algn="ctr"/>
              <a:r>
                <a:rPr lang="de-DE" sz="2400" b="1" dirty="0"/>
                <a:t>Face Depth Network</a:t>
              </a:r>
              <a:endParaRPr lang="en-US" sz="2400" b="1" dirty="0"/>
            </a:p>
          </p:txBody>
        </p:sp>
        <p:sp>
          <p:nvSpPr>
            <p:cNvPr id="58" name="Rechteck: abgerundete Ecken 57">
              <a:extLst>
                <a:ext uri="{FF2B5EF4-FFF2-40B4-BE49-F238E27FC236}">
                  <a16:creationId xmlns:a16="http://schemas.microsoft.com/office/drawing/2014/main" id="{ACEC8B68-FB17-F2D3-B0FD-5E24BA252269}"/>
                </a:ext>
              </a:extLst>
            </p:cNvPr>
            <p:cNvSpPr/>
            <p:nvPr/>
          </p:nvSpPr>
          <p:spPr>
            <a:xfrm>
              <a:off x="12262868" y="25114139"/>
              <a:ext cx="2392389"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feld 58">
              <a:extLst>
                <a:ext uri="{FF2B5EF4-FFF2-40B4-BE49-F238E27FC236}">
                  <a16:creationId xmlns:a16="http://schemas.microsoft.com/office/drawing/2014/main" id="{850BFD80-DFBE-F2E8-AE79-08FED63FCBF7}"/>
                </a:ext>
              </a:extLst>
            </p:cNvPr>
            <p:cNvSpPr txBox="1"/>
            <p:nvPr/>
          </p:nvSpPr>
          <p:spPr>
            <a:xfrm>
              <a:off x="12182173" y="24193732"/>
              <a:ext cx="2582806" cy="830997"/>
            </a:xfrm>
            <a:prstGeom prst="rect">
              <a:avLst/>
            </a:prstGeom>
            <a:noFill/>
          </p:spPr>
          <p:txBody>
            <a:bodyPr wrap="square" rtlCol="0">
              <a:spAutoFit/>
            </a:bodyPr>
            <a:lstStyle/>
            <a:p>
              <a:pPr algn="ctr"/>
              <a:r>
                <a:rPr lang="de-DE" sz="2400" b="1" dirty="0" err="1"/>
                <a:t>Keypoint</a:t>
              </a:r>
              <a:r>
                <a:rPr lang="de-DE" sz="2400" b="1" dirty="0"/>
                <a:t> </a:t>
              </a:r>
              <a:r>
                <a:rPr lang="de-DE" sz="2400" b="1" dirty="0" err="1"/>
                <a:t>Estimator</a:t>
              </a:r>
              <a:endParaRPr lang="en-US" sz="2400" b="1" dirty="0"/>
            </a:p>
          </p:txBody>
        </p:sp>
        <p:sp>
          <p:nvSpPr>
            <p:cNvPr id="70" name="Rechteck: abgerundete Ecken 69">
              <a:extLst>
                <a:ext uri="{FF2B5EF4-FFF2-40B4-BE49-F238E27FC236}">
                  <a16:creationId xmlns:a16="http://schemas.microsoft.com/office/drawing/2014/main" id="{A6CE8EAF-57CE-C54B-A91A-8183BE8CE737}"/>
                </a:ext>
              </a:extLst>
            </p:cNvPr>
            <p:cNvSpPr/>
            <p:nvPr/>
          </p:nvSpPr>
          <p:spPr>
            <a:xfrm>
              <a:off x="17443176" y="26359662"/>
              <a:ext cx="1370247" cy="1054893"/>
            </a:xfrm>
            <a:prstGeom prst="roundRect">
              <a:avLst/>
            </a:prstGeom>
            <a:solidFill>
              <a:schemeClr val="accent2">
                <a:lumMod val="60000"/>
                <a:lumOff val="4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Feature </a:t>
              </a:r>
              <a:r>
                <a:rPr lang="de-DE" b="1" dirty="0" err="1">
                  <a:solidFill>
                    <a:schemeClr val="tx1"/>
                  </a:solidFill>
                </a:rPr>
                <a:t>Warping</a:t>
              </a:r>
              <a:endParaRPr lang="en-US" b="1" dirty="0">
                <a:solidFill>
                  <a:schemeClr val="tx1"/>
                </a:solidFill>
              </a:endParaRPr>
            </a:p>
          </p:txBody>
        </p:sp>
        <p:cxnSp>
          <p:nvCxnSpPr>
            <p:cNvPr id="77" name="Verbinder: gewinkelt 76">
              <a:extLst>
                <a:ext uri="{FF2B5EF4-FFF2-40B4-BE49-F238E27FC236}">
                  <a16:creationId xmlns:a16="http://schemas.microsoft.com/office/drawing/2014/main" id="{DEBE044F-9295-695E-282F-10C26BECE0F2}"/>
                </a:ext>
              </a:extLst>
            </p:cNvPr>
            <p:cNvCxnSpPr>
              <a:cxnSpLocks/>
              <a:stCxn id="142" idx="3"/>
              <a:endCxn id="39" idx="1"/>
            </p:cNvCxnSpPr>
            <p:nvPr/>
          </p:nvCxnSpPr>
          <p:spPr>
            <a:xfrm flipV="1">
              <a:off x="4907699" y="27022219"/>
              <a:ext cx="795373" cy="123815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EC84B674-06D2-DD28-2C8E-D1B640879AD9}"/>
                </a:ext>
              </a:extLst>
            </p:cNvPr>
            <p:cNvSpPr txBox="1"/>
            <p:nvPr/>
          </p:nvSpPr>
          <p:spPr>
            <a:xfrm>
              <a:off x="2458106" y="26762884"/>
              <a:ext cx="2653384" cy="400110"/>
            </a:xfrm>
            <a:prstGeom prst="rect">
              <a:avLst/>
            </a:prstGeom>
            <a:noFill/>
          </p:spPr>
          <p:txBody>
            <a:bodyPr wrap="square" rtlCol="0">
              <a:spAutoFit/>
            </a:bodyPr>
            <a:lstStyle/>
            <a:p>
              <a:pPr algn="ctr"/>
              <a:r>
                <a:rPr lang="de-DE" sz="2000" b="1" dirty="0"/>
                <a:t>Source Image</a:t>
              </a:r>
              <a:endParaRPr lang="en-US" sz="2000" b="1" dirty="0"/>
            </a:p>
          </p:txBody>
        </p:sp>
        <p:sp>
          <p:nvSpPr>
            <p:cNvPr id="89" name="Textfeld 88">
              <a:extLst>
                <a:ext uri="{FF2B5EF4-FFF2-40B4-BE49-F238E27FC236}">
                  <a16:creationId xmlns:a16="http://schemas.microsoft.com/office/drawing/2014/main" id="{3ECAFF19-B967-F6C2-DAFE-50AC67C24635}"/>
                </a:ext>
              </a:extLst>
            </p:cNvPr>
            <p:cNvSpPr txBox="1"/>
            <p:nvPr/>
          </p:nvSpPr>
          <p:spPr>
            <a:xfrm>
              <a:off x="2775841" y="29347092"/>
              <a:ext cx="2078650" cy="400110"/>
            </a:xfrm>
            <a:prstGeom prst="rect">
              <a:avLst/>
            </a:prstGeom>
            <a:noFill/>
          </p:spPr>
          <p:txBody>
            <a:bodyPr wrap="square" rtlCol="0">
              <a:spAutoFit/>
            </a:bodyPr>
            <a:lstStyle/>
            <a:p>
              <a:pPr algn="ctr"/>
              <a:r>
                <a:rPr lang="de-DE" sz="2000" b="1" dirty="0" err="1"/>
                <a:t>Driving</a:t>
              </a:r>
              <a:r>
                <a:rPr lang="de-DE" sz="2000" b="1" dirty="0"/>
                <a:t> Image</a:t>
              </a:r>
              <a:endParaRPr lang="en-US" sz="2000" b="1" dirty="0"/>
            </a:p>
          </p:txBody>
        </p:sp>
        <p:cxnSp>
          <p:nvCxnSpPr>
            <p:cNvPr id="95" name="Verbinder: gewinkelt 94">
              <a:extLst>
                <a:ext uri="{FF2B5EF4-FFF2-40B4-BE49-F238E27FC236}">
                  <a16:creationId xmlns:a16="http://schemas.microsoft.com/office/drawing/2014/main" id="{29B9EDB0-3F9E-B8FE-4FA0-066D4F2EBE28}"/>
                </a:ext>
              </a:extLst>
            </p:cNvPr>
            <p:cNvCxnSpPr>
              <a:cxnSpLocks/>
              <a:stCxn id="39" idx="0"/>
              <a:endCxn id="91" idx="0"/>
            </p:cNvCxnSpPr>
            <p:nvPr/>
          </p:nvCxnSpPr>
          <p:spPr>
            <a:xfrm rot="5400000" flipH="1" flipV="1">
              <a:off x="7533455" y="24012097"/>
              <a:ext cx="8164" cy="3345080"/>
            </a:xfrm>
            <a:prstGeom prst="bentConnector3">
              <a:avLst>
                <a:gd name="adj1" fmla="val 5233513"/>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51FA87CA-765C-E9B8-5A27-CD15F444C8BF}"/>
                </a:ext>
              </a:extLst>
            </p:cNvPr>
            <p:cNvCxnSpPr>
              <a:cxnSpLocks/>
              <a:stCxn id="40" idx="0"/>
              <a:endCxn id="92" idx="0"/>
            </p:cNvCxnSpPr>
            <p:nvPr/>
          </p:nvCxnSpPr>
          <p:spPr>
            <a:xfrm rot="5400000" flipH="1" flipV="1">
              <a:off x="7533455" y="24901097"/>
              <a:ext cx="8164" cy="2411630"/>
            </a:xfrm>
            <a:prstGeom prst="bentConnector3">
              <a:avLst>
                <a:gd name="adj1" fmla="val 6606847"/>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D195AEF4-8DEA-E89F-BB05-1E59317BB0A8}"/>
                </a:ext>
              </a:extLst>
            </p:cNvPr>
            <p:cNvCxnSpPr>
              <a:cxnSpLocks/>
              <a:stCxn id="43" idx="0"/>
              <a:endCxn id="93" idx="0"/>
            </p:cNvCxnSpPr>
            <p:nvPr/>
          </p:nvCxnSpPr>
          <p:spPr>
            <a:xfrm rot="5400000" flipH="1" flipV="1">
              <a:off x="7533455" y="25644047"/>
              <a:ext cx="8164" cy="1478180"/>
            </a:xfrm>
            <a:prstGeom prst="bentConnector3">
              <a:avLst>
                <a:gd name="adj1" fmla="val 5933537"/>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Verbinder: gewinkelt 108">
              <a:extLst>
                <a:ext uri="{FF2B5EF4-FFF2-40B4-BE49-F238E27FC236}">
                  <a16:creationId xmlns:a16="http://schemas.microsoft.com/office/drawing/2014/main" id="{217ECEFB-2924-E405-9AFC-700AE47B5BF0}"/>
                </a:ext>
              </a:extLst>
            </p:cNvPr>
            <p:cNvCxnSpPr>
              <a:cxnSpLocks/>
              <a:stCxn id="44" idx="0"/>
              <a:endCxn id="94" idx="0"/>
            </p:cNvCxnSpPr>
            <p:nvPr/>
          </p:nvCxnSpPr>
          <p:spPr>
            <a:xfrm rot="5400000" flipH="1" flipV="1">
              <a:off x="7533455" y="26372029"/>
              <a:ext cx="8164" cy="549266"/>
            </a:xfrm>
            <a:prstGeom prst="bentConnector3">
              <a:avLst>
                <a:gd name="adj1" fmla="val 4533488"/>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Gruppieren 124">
              <a:extLst>
                <a:ext uri="{FF2B5EF4-FFF2-40B4-BE49-F238E27FC236}">
                  <a16:creationId xmlns:a16="http://schemas.microsoft.com/office/drawing/2014/main" id="{FF5F77CF-4923-65A0-6846-B8C8E4AB249B}"/>
                </a:ext>
              </a:extLst>
            </p:cNvPr>
            <p:cNvGrpSpPr/>
            <p:nvPr/>
          </p:nvGrpSpPr>
          <p:grpSpPr>
            <a:xfrm flipH="1">
              <a:off x="13593081" y="25547403"/>
              <a:ext cx="805542" cy="2664000"/>
              <a:chOff x="13354137" y="25288494"/>
              <a:chExt cx="805542" cy="2664000"/>
            </a:xfrm>
          </p:grpSpPr>
          <p:sp>
            <p:nvSpPr>
              <p:cNvPr id="123" name="Rechteck 122">
                <a:extLst>
                  <a:ext uri="{FF2B5EF4-FFF2-40B4-BE49-F238E27FC236}">
                    <a16:creationId xmlns:a16="http://schemas.microsoft.com/office/drawing/2014/main" id="{4BF5DDF8-6BAA-E481-C31B-63C8DE47FDC8}"/>
                  </a:ext>
                </a:extLst>
              </p:cNvPr>
              <p:cNvSpPr/>
              <p:nvPr/>
            </p:nvSpPr>
            <p:spPr>
              <a:xfrm>
                <a:off x="13354137" y="25288494"/>
                <a:ext cx="323850" cy="2664000"/>
              </a:xfrm>
              <a:prstGeom prst="rect">
                <a:avLst/>
              </a:prstGeom>
              <a:solidFill>
                <a:schemeClr val="accent6">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hteck 123">
                <a:extLst>
                  <a:ext uri="{FF2B5EF4-FFF2-40B4-BE49-F238E27FC236}">
                    <a16:creationId xmlns:a16="http://schemas.microsoft.com/office/drawing/2014/main" id="{C97A5920-8FAA-E9FD-A9AF-8F42999F7E93}"/>
                  </a:ext>
                </a:extLst>
              </p:cNvPr>
              <p:cNvSpPr/>
              <p:nvPr/>
            </p:nvSpPr>
            <p:spPr>
              <a:xfrm>
                <a:off x="13835829" y="25550158"/>
                <a:ext cx="323850" cy="2160000"/>
              </a:xfrm>
              <a:prstGeom prst="rect">
                <a:avLst/>
              </a:prstGeom>
              <a:solidFill>
                <a:schemeClr val="accent6">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uppieren 137">
              <a:extLst>
                <a:ext uri="{FF2B5EF4-FFF2-40B4-BE49-F238E27FC236}">
                  <a16:creationId xmlns:a16="http://schemas.microsoft.com/office/drawing/2014/main" id="{62931BB7-F8D9-FD7C-0578-0B53CCE059B3}"/>
                </a:ext>
              </a:extLst>
            </p:cNvPr>
            <p:cNvGrpSpPr/>
            <p:nvPr/>
          </p:nvGrpSpPr>
          <p:grpSpPr>
            <a:xfrm flipH="1">
              <a:off x="19397775" y="25542519"/>
              <a:ext cx="2186214" cy="2664000"/>
              <a:chOff x="21624552" y="18704419"/>
              <a:chExt cx="2186214" cy="2664000"/>
            </a:xfrm>
          </p:grpSpPr>
          <p:sp>
            <p:nvSpPr>
              <p:cNvPr id="133" name="Rechteck 132">
                <a:extLst>
                  <a:ext uri="{FF2B5EF4-FFF2-40B4-BE49-F238E27FC236}">
                    <a16:creationId xmlns:a16="http://schemas.microsoft.com/office/drawing/2014/main" id="{E4AC477E-4727-C45F-6C48-225FD9C23489}"/>
                  </a:ext>
                </a:extLst>
              </p:cNvPr>
              <p:cNvSpPr/>
              <p:nvPr/>
            </p:nvSpPr>
            <p:spPr>
              <a:xfrm>
                <a:off x="21624552" y="18704419"/>
                <a:ext cx="323850" cy="2664000"/>
              </a:xfrm>
              <a:prstGeom prst="rect">
                <a:avLst/>
              </a:prstGeom>
              <a:solidFill>
                <a:schemeClr val="accent2">
                  <a:lumMod val="5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hteck 133">
                <a:extLst>
                  <a:ext uri="{FF2B5EF4-FFF2-40B4-BE49-F238E27FC236}">
                    <a16:creationId xmlns:a16="http://schemas.microsoft.com/office/drawing/2014/main" id="{2883CC8B-1BB2-FE4D-44EA-3517B0C939FF}"/>
                  </a:ext>
                </a:extLst>
              </p:cNvPr>
              <p:cNvSpPr/>
              <p:nvPr/>
            </p:nvSpPr>
            <p:spPr>
              <a:xfrm>
                <a:off x="22106244" y="18966083"/>
                <a:ext cx="323850" cy="2160000"/>
              </a:xfrm>
              <a:prstGeom prst="rect">
                <a:avLst/>
              </a:prstGeom>
              <a:solidFill>
                <a:schemeClr val="accent2">
                  <a:lumMod val="7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hteck 134">
                <a:extLst>
                  <a:ext uri="{FF2B5EF4-FFF2-40B4-BE49-F238E27FC236}">
                    <a16:creationId xmlns:a16="http://schemas.microsoft.com/office/drawing/2014/main" id="{763ED3A9-25D1-EB93-ED9C-E477E3E534E6}"/>
                  </a:ext>
                </a:extLst>
              </p:cNvPr>
              <p:cNvSpPr/>
              <p:nvPr/>
            </p:nvSpPr>
            <p:spPr>
              <a:xfrm>
                <a:off x="22587936" y="19208419"/>
                <a:ext cx="323850" cy="1656000"/>
              </a:xfrm>
              <a:prstGeom prst="rect">
                <a:avLst/>
              </a:prstGeom>
              <a:solidFill>
                <a:schemeClr val="accent2">
                  <a:lumMod val="60000"/>
                  <a:lumOff val="4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hteck 135">
                <a:extLst>
                  <a:ext uri="{FF2B5EF4-FFF2-40B4-BE49-F238E27FC236}">
                    <a16:creationId xmlns:a16="http://schemas.microsoft.com/office/drawing/2014/main" id="{8CC79FBF-7144-165D-C3AE-11706E9FE099}"/>
                  </a:ext>
                </a:extLst>
              </p:cNvPr>
              <p:cNvSpPr/>
              <p:nvPr/>
            </p:nvSpPr>
            <p:spPr>
              <a:xfrm>
                <a:off x="23037426" y="19460419"/>
                <a:ext cx="323850" cy="1152000"/>
              </a:xfrm>
              <a:prstGeom prst="rect">
                <a:avLst/>
              </a:prstGeom>
              <a:solidFill>
                <a:schemeClr val="accent2">
                  <a:lumMod val="40000"/>
                  <a:lumOff val="6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hteck 136">
                <a:extLst>
                  <a:ext uri="{FF2B5EF4-FFF2-40B4-BE49-F238E27FC236}">
                    <a16:creationId xmlns:a16="http://schemas.microsoft.com/office/drawing/2014/main" id="{54214304-AF4D-3C07-F030-DC8BAEAD5FCC}"/>
                  </a:ext>
                </a:extLst>
              </p:cNvPr>
              <p:cNvSpPr/>
              <p:nvPr/>
            </p:nvSpPr>
            <p:spPr>
              <a:xfrm>
                <a:off x="23486916" y="19722083"/>
                <a:ext cx="323850" cy="648000"/>
              </a:xfrm>
              <a:prstGeom prst="rect">
                <a:avLst/>
              </a:prstGeom>
              <a:solidFill>
                <a:schemeClr val="accent2">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Textfeld 138">
              <a:extLst>
                <a:ext uri="{FF2B5EF4-FFF2-40B4-BE49-F238E27FC236}">
                  <a16:creationId xmlns:a16="http://schemas.microsoft.com/office/drawing/2014/main" id="{919DE6C3-D81E-A8C1-FAF6-2E9D31C842A3}"/>
                </a:ext>
              </a:extLst>
            </p:cNvPr>
            <p:cNvSpPr txBox="1"/>
            <p:nvPr/>
          </p:nvSpPr>
          <p:spPr>
            <a:xfrm>
              <a:off x="19167277" y="24204287"/>
              <a:ext cx="2582806" cy="830997"/>
            </a:xfrm>
            <a:prstGeom prst="rect">
              <a:avLst/>
            </a:prstGeom>
            <a:noFill/>
          </p:spPr>
          <p:txBody>
            <a:bodyPr wrap="square" rtlCol="0">
              <a:spAutoFit/>
            </a:bodyPr>
            <a:lstStyle/>
            <a:p>
              <a:pPr algn="ctr"/>
              <a:r>
                <a:rPr lang="de-DE" sz="2400" b="1" dirty="0"/>
                <a:t>Attention Module + Decoder</a:t>
              </a:r>
              <a:endParaRPr lang="en-US" sz="2400" b="1" dirty="0"/>
            </a:p>
          </p:txBody>
        </p:sp>
        <p:sp>
          <p:nvSpPr>
            <p:cNvPr id="140" name="Rechteck: abgerundete Ecken 139">
              <a:extLst>
                <a:ext uri="{FF2B5EF4-FFF2-40B4-BE49-F238E27FC236}">
                  <a16:creationId xmlns:a16="http://schemas.microsoft.com/office/drawing/2014/main" id="{17A297A6-48EB-B525-E13A-C8F24BD338BC}"/>
                </a:ext>
              </a:extLst>
            </p:cNvPr>
            <p:cNvSpPr/>
            <p:nvPr/>
          </p:nvSpPr>
          <p:spPr>
            <a:xfrm>
              <a:off x="19105219" y="25078438"/>
              <a:ext cx="2653384" cy="35433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rafik 141">
              <a:extLst>
                <a:ext uri="{FF2B5EF4-FFF2-40B4-BE49-F238E27FC236}">
                  <a16:creationId xmlns:a16="http://schemas.microsoft.com/office/drawing/2014/main" id="{B6550CBD-8B36-CF76-C64F-387AF26B37A6}"/>
                </a:ext>
              </a:extLst>
            </p:cNvPr>
            <p:cNvPicPr>
              <a:picLocks noChangeAspect="1"/>
            </p:cNvPicPr>
            <p:nvPr/>
          </p:nvPicPr>
          <p:blipFill>
            <a:blip r:embed="rId4"/>
            <a:stretch>
              <a:fillRect/>
            </a:stretch>
          </p:blipFill>
          <p:spPr>
            <a:xfrm>
              <a:off x="2734268" y="27173661"/>
              <a:ext cx="2173431" cy="2173431"/>
            </a:xfrm>
            <a:prstGeom prst="rect">
              <a:avLst/>
            </a:prstGeom>
            <a:effectLst>
              <a:softEdge rad="31750"/>
            </a:effectLst>
          </p:spPr>
        </p:pic>
        <p:pic>
          <p:nvPicPr>
            <p:cNvPr id="144" name="Grafik 143">
              <a:extLst>
                <a:ext uri="{FF2B5EF4-FFF2-40B4-BE49-F238E27FC236}">
                  <a16:creationId xmlns:a16="http://schemas.microsoft.com/office/drawing/2014/main" id="{5CB9F9B4-9CE8-65AC-4CF5-69763A9A8260}"/>
                </a:ext>
              </a:extLst>
            </p:cNvPr>
            <p:cNvPicPr>
              <a:picLocks noChangeAspect="1"/>
            </p:cNvPicPr>
            <p:nvPr/>
          </p:nvPicPr>
          <p:blipFill>
            <a:blip r:embed="rId5"/>
            <a:stretch>
              <a:fillRect/>
            </a:stretch>
          </p:blipFill>
          <p:spPr>
            <a:xfrm>
              <a:off x="2740032" y="24647980"/>
              <a:ext cx="2161901" cy="2161901"/>
            </a:xfrm>
            <a:prstGeom prst="rect">
              <a:avLst/>
            </a:prstGeom>
            <a:effectLst>
              <a:softEdge rad="31750"/>
            </a:effectLst>
          </p:spPr>
        </p:pic>
        <p:cxnSp>
          <p:nvCxnSpPr>
            <p:cNvPr id="147" name="Verbinder: gewinkelt 146">
              <a:extLst>
                <a:ext uri="{FF2B5EF4-FFF2-40B4-BE49-F238E27FC236}">
                  <a16:creationId xmlns:a16="http://schemas.microsoft.com/office/drawing/2014/main" id="{1F22489E-B73E-DD54-7D5E-763D6F3EB620}"/>
                </a:ext>
              </a:extLst>
            </p:cNvPr>
            <p:cNvCxnSpPr>
              <a:cxnSpLocks/>
              <a:stCxn id="144" idx="3"/>
              <a:endCxn id="39" idx="1"/>
            </p:cNvCxnSpPr>
            <p:nvPr/>
          </p:nvCxnSpPr>
          <p:spPr>
            <a:xfrm>
              <a:off x="4901933" y="25728931"/>
              <a:ext cx="801139" cy="129328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1" name="Grafik 150">
              <a:extLst>
                <a:ext uri="{FF2B5EF4-FFF2-40B4-BE49-F238E27FC236}">
                  <a16:creationId xmlns:a16="http://schemas.microsoft.com/office/drawing/2014/main" id="{61E8E6F9-FFCF-22CF-19B7-9C2BFA0F340E}"/>
                </a:ext>
              </a:extLst>
            </p:cNvPr>
            <p:cNvPicPr>
              <a:picLocks noChangeAspect="1"/>
            </p:cNvPicPr>
            <p:nvPr/>
          </p:nvPicPr>
          <p:blipFill>
            <a:blip r:embed="rId6"/>
            <a:stretch>
              <a:fillRect/>
            </a:stretch>
          </p:blipFill>
          <p:spPr>
            <a:xfrm>
              <a:off x="10022110" y="27057498"/>
              <a:ext cx="1752452" cy="1752452"/>
            </a:xfrm>
            <a:prstGeom prst="rect">
              <a:avLst/>
            </a:prstGeom>
            <a:effectLst>
              <a:softEdge rad="31750"/>
            </a:effectLst>
          </p:spPr>
        </p:pic>
        <p:pic>
          <p:nvPicPr>
            <p:cNvPr id="153" name="Grafik 152">
              <a:extLst>
                <a:ext uri="{FF2B5EF4-FFF2-40B4-BE49-F238E27FC236}">
                  <a16:creationId xmlns:a16="http://schemas.microsoft.com/office/drawing/2014/main" id="{4D2FB6E5-22FA-7088-2834-B1B6B0BFB992}"/>
                </a:ext>
              </a:extLst>
            </p:cNvPr>
            <p:cNvPicPr>
              <a:picLocks noChangeAspect="1"/>
            </p:cNvPicPr>
            <p:nvPr/>
          </p:nvPicPr>
          <p:blipFill>
            <a:blip r:embed="rId7"/>
            <a:stretch>
              <a:fillRect/>
            </a:stretch>
          </p:blipFill>
          <p:spPr>
            <a:xfrm>
              <a:off x="10021479" y="25130368"/>
              <a:ext cx="1762395" cy="1766834"/>
            </a:xfrm>
            <a:prstGeom prst="rect">
              <a:avLst/>
            </a:prstGeom>
            <a:effectLst>
              <a:softEdge rad="31750"/>
            </a:effectLst>
          </p:spPr>
        </p:pic>
        <p:cxnSp>
          <p:nvCxnSpPr>
            <p:cNvPr id="154" name="Verbinder: gewinkelt 153">
              <a:extLst>
                <a:ext uri="{FF2B5EF4-FFF2-40B4-BE49-F238E27FC236}">
                  <a16:creationId xmlns:a16="http://schemas.microsoft.com/office/drawing/2014/main" id="{F41AE1C8-41A0-CBDB-9CB6-893DDD75C072}"/>
                </a:ext>
              </a:extLst>
            </p:cNvPr>
            <p:cNvCxnSpPr>
              <a:cxnSpLocks/>
              <a:stCxn id="91" idx="1"/>
              <a:endCxn id="151" idx="1"/>
            </p:cNvCxnSpPr>
            <p:nvPr/>
          </p:nvCxnSpPr>
          <p:spPr>
            <a:xfrm>
              <a:off x="9372002" y="27014055"/>
              <a:ext cx="650108" cy="919669"/>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Verbinder: gewinkelt 156">
              <a:extLst>
                <a:ext uri="{FF2B5EF4-FFF2-40B4-BE49-F238E27FC236}">
                  <a16:creationId xmlns:a16="http://schemas.microsoft.com/office/drawing/2014/main" id="{91BAAD8A-39A8-73F6-EBC1-84031FEEF175}"/>
                </a:ext>
              </a:extLst>
            </p:cNvPr>
            <p:cNvCxnSpPr>
              <a:cxnSpLocks/>
              <a:stCxn id="91" idx="1"/>
              <a:endCxn id="153" idx="1"/>
            </p:cNvCxnSpPr>
            <p:nvPr/>
          </p:nvCxnSpPr>
          <p:spPr>
            <a:xfrm flipV="1">
              <a:off x="9372002" y="26013785"/>
              <a:ext cx="649477" cy="100027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Verbinder: gewinkelt 160">
              <a:extLst>
                <a:ext uri="{FF2B5EF4-FFF2-40B4-BE49-F238E27FC236}">
                  <a16:creationId xmlns:a16="http://schemas.microsoft.com/office/drawing/2014/main" id="{3103A773-9A40-5CFF-036C-68BE31F9E143}"/>
                </a:ext>
              </a:extLst>
            </p:cNvPr>
            <p:cNvCxnSpPr>
              <a:cxnSpLocks/>
              <a:stCxn id="153" idx="3"/>
              <a:endCxn id="47" idx="1"/>
            </p:cNvCxnSpPr>
            <p:nvPr/>
          </p:nvCxnSpPr>
          <p:spPr>
            <a:xfrm>
              <a:off x="11783874" y="26013785"/>
              <a:ext cx="800618" cy="866829"/>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Verbinder: gewinkelt 163">
              <a:extLst>
                <a:ext uri="{FF2B5EF4-FFF2-40B4-BE49-F238E27FC236}">
                  <a16:creationId xmlns:a16="http://schemas.microsoft.com/office/drawing/2014/main" id="{AA3E145B-3D0A-52E8-2C26-D23F5772240A}"/>
                </a:ext>
              </a:extLst>
            </p:cNvPr>
            <p:cNvCxnSpPr>
              <a:cxnSpLocks/>
              <a:stCxn id="151" idx="3"/>
              <a:endCxn id="47" idx="1"/>
            </p:cNvCxnSpPr>
            <p:nvPr/>
          </p:nvCxnSpPr>
          <p:spPr>
            <a:xfrm flipV="1">
              <a:off x="11774562" y="26880614"/>
              <a:ext cx="809930" cy="105311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Gerade Verbindung mit Pfeil 173">
              <a:extLst>
                <a:ext uri="{FF2B5EF4-FFF2-40B4-BE49-F238E27FC236}">
                  <a16:creationId xmlns:a16="http://schemas.microsoft.com/office/drawing/2014/main" id="{2F5BAA92-65D3-9402-5758-2C1D777B4D6A}"/>
                </a:ext>
              </a:extLst>
            </p:cNvPr>
            <p:cNvCxnSpPr>
              <a:cxnSpLocks/>
              <a:stCxn id="70" idx="3"/>
              <a:endCxn id="137" idx="3"/>
            </p:cNvCxnSpPr>
            <p:nvPr/>
          </p:nvCxnSpPr>
          <p:spPr>
            <a:xfrm flipV="1">
              <a:off x="18813423" y="26884183"/>
              <a:ext cx="584352" cy="2926"/>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8" name="Grafik 177">
              <a:extLst>
                <a:ext uri="{FF2B5EF4-FFF2-40B4-BE49-F238E27FC236}">
                  <a16:creationId xmlns:a16="http://schemas.microsoft.com/office/drawing/2014/main" id="{F4602EE4-70D3-72B5-3B7C-67C1B3D8756D}"/>
                </a:ext>
              </a:extLst>
            </p:cNvPr>
            <p:cNvPicPr>
              <a:picLocks noChangeAspect="1"/>
            </p:cNvPicPr>
            <p:nvPr/>
          </p:nvPicPr>
          <p:blipFill rotWithShape="1">
            <a:blip r:embed="rId8"/>
            <a:srcRect r="2748"/>
            <a:stretch/>
          </p:blipFill>
          <p:spPr>
            <a:xfrm>
              <a:off x="15002648" y="26970216"/>
              <a:ext cx="1717053" cy="1730613"/>
            </a:xfrm>
            <a:prstGeom prst="rect">
              <a:avLst/>
            </a:prstGeom>
          </p:spPr>
        </p:pic>
        <p:pic>
          <p:nvPicPr>
            <p:cNvPr id="180" name="Grafik 179">
              <a:extLst>
                <a:ext uri="{FF2B5EF4-FFF2-40B4-BE49-F238E27FC236}">
                  <a16:creationId xmlns:a16="http://schemas.microsoft.com/office/drawing/2014/main" id="{2C2BE77B-EA76-DC85-CEF4-EC37596514B3}"/>
                </a:ext>
              </a:extLst>
            </p:cNvPr>
            <p:cNvPicPr>
              <a:picLocks noChangeAspect="1"/>
            </p:cNvPicPr>
            <p:nvPr/>
          </p:nvPicPr>
          <p:blipFill rotWithShape="1">
            <a:blip r:embed="rId9"/>
            <a:srcRect r="1575"/>
            <a:stretch/>
          </p:blipFill>
          <p:spPr>
            <a:xfrm>
              <a:off x="15002709" y="25072261"/>
              <a:ext cx="1717052" cy="1731600"/>
            </a:xfrm>
            <a:prstGeom prst="rect">
              <a:avLst/>
            </a:prstGeom>
          </p:spPr>
        </p:pic>
        <p:cxnSp>
          <p:nvCxnSpPr>
            <p:cNvPr id="181" name="Verbinder: gewinkelt 180">
              <a:extLst>
                <a:ext uri="{FF2B5EF4-FFF2-40B4-BE49-F238E27FC236}">
                  <a16:creationId xmlns:a16="http://schemas.microsoft.com/office/drawing/2014/main" id="{2C482F67-89AB-799D-9B3C-216CD5301BD0}"/>
                </a:ext>
              </a:extLst>
            </p:cNvPr>
            <p:cNvCxnSpPr>
              <a:cxnSpLocks/>
              <a:stCxn id="123" idx="1"/>
              <a:endCxn id="180" idx="1"/>
            </p:cNvCxnSpPr>
            <p:nvPr/>
          </p:nvCxnSpPr>
          <p:spPr>
            <a:xfrm flipV="1">
              <a:off x="14398623" y="25938061"/>
              <a:ext cx="604086" cy="941342"/>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Verbinder: gewinkelt 185">
              <a:extLst>
                <a:ext uri="{FF2B5EF4-FFF2-40B4-BE49-F238E27FC236}">
                  <a16:creationId xmlns:a16="http://schemas.microsoft.com/office/drawing/2014/main" id="{BD8B5E0A-EC1A-6156-E730-BA318022D0C3}"/>
                </a:ext>
              </a:extLst>
            </p:cNvPr>
            <p:cNvCxnSpPr>
              <a:cxnSpLocks/>
              <a:stCxn id="123" idx="1"/>
              <a:endCxn id="178" idx="1"/>
            </p:cNvCxnSpPr>
            <p:nvPr/>
          </p:nvCxnSpPr>
          <p:spPr>
            <a:xfrm>
              <a:off x="14398623" y="26879403"/>
              <a:ext cx="604025" cy="956120"/>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Verbinder: gewinkelt 188">
              <a:extLst>
                <a:ext uri="{FF2B5EF4-FFF2-40B4-BE49-F238E27FC236}">
                  <a16:creationId xmlns:a16="http://schemas.microsoft.com/office/drawing/2014/main" id="{72F9AA9C-2189-10FD-E9E1-D730C042626C}"/>
                </a:ext>
              </a:extLst>
            </p:cNvPr>
            <p:cNvCxnSpPr>
              <a:cxnSpLocks/>
              <a:stCxn id="180" idx="3"/>
              <a:endCxn id="70" idx="1"/>
            </p:cNvCxnSpPr>
            <p:nvPr/>
          </p:nvCxnSpPr>
          <p:spPr>
            <a:xfrm>
              <a:off x="16719761" y="25938061"/>
              <a:ext cx="723415" cy="949048"/>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Verbinder: gewinkelt 189">
              <a:extLst>
                <a:ext uri="{FF2B5EF4-FFF2-40B4-BE49-F238E27FC236}">
                  <a16:creationId xmlns:a16="http://schemas.microsoft.com/office/drawing/2014/main" id="{05FF3474-87F5-CC6B-4945-0F94C36857A2}"/>
                </a:ext>
              </a:extLst>
            </p:cNvPr>
            <p:cNvCxnSpPr>
              <a:cxnSpLocks/>
              <a:stCxn id="178" idx="3"/>
              <a:endCxn id="70" idx="1"/>
            </p:cNvCxnSpPr>
            <p:nvPr/>
          </p:nvCxnSpPr>
          <p:spPr>
            <a:xfrm flipV="1">
              <a:off x="16719701" y="26887109"/>
              <a:ext cx="723475" cy="948414"/>
            </a:xfrm>
            <a:prstGeom prst="bentConnector3">
              <a:avLst>
                <a:gd name="adj1" fmla="val 50000"/>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6" name="Grafik 195">
              <a:extLst>
                <a:ext uri="{FF2B5EF4-FFF2-40B4-BE49-F238E27FC236}">
                  <a16:creationId xmlns:a16="http://schemas.microsoft.com/office/drawing/2014/main" id="{CC4F49EE-D47A-70FD-6C0C-C4DF6305AD1C}"/>
                </a:ext>
              </a:extLst>
            </p:cNvPr>
            <p:cNvPicPr>
              <a:picLocks noChangeAspect="1"/>
            </p:cNvPicPr>
            <p:nvPr/>
          </p:nvPicPr>
          <p:blipFill>
            <a:blip r:embed="rId10"/>
            <a:stretch>
              <a:fillRect/>
            </a:stretch>
          </p:blipFill>
          <p:spPr>
            <a:xfrm>
              <a:off x="22021704" y="25830455"/>
              <a:ext cx="2097321" cy="2097321"/>
            </a:xfrm>
            <a:prstGeom prst="rect">
              <a:avLst/>
            </a:prstGeom>
          </p:spPr>
        </p:pic>
        <p:cxnSp>
          <p:nvCxnSpPr>
            <p:cNvPr id="197" name="Gerade Verbindung mit Pfeil 196">
              <a:extLst>
                <a:ext uri="{FF2B5EF4-FFF2-40B4-BE49-F238E27FC236}">
                  <a16:creationId xmlns:a16="http://schemas.microsoft.com/office/drawing/2014/main" id="{51966FF3-6409-8041-146E-D430D9D978CE}"/>
                </a:ext>
              </a:extLst>
            </p:cNvPr>
            <p:cNvCxnSpPr>
              <a:cxnSpLocks/>
              <a:stCxn id="133" idx="1"/>
              <a:endCxn id="196" idx="1"/>
            </p:cNvCxnSpPr>
            <p:nvPr/>
          </p:nvCxnSpPr>
          <p:spPr>
            <a:xfrm>
              <a:off x="21583989" y="26874519"/>
              <a:ext cx="437715" cy="4597"/>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Textfeld 199">
              <a:extLst>
                <a:ext uri="{FF2B5EF4-FFF2-40B4-BE49-F238E27FC236}">
                  <a16:creationId xmlns:a16="http://schemas.microsoft.com/office/drawing/2014/main" id="{B555DEF6-98C8-1E6D-8B56-8DC4584FBEDF}"/>
                </a:ext>
              </a:extLst>
            </p:cNvPr>
            <p:cNvSpPr txBox="1"/>
            <p:nvPr/>
          </p:nvSpPr>
          <p:spPr>
            <a:xfrm>
              <a:off x="14516642" y="28848042"/>
              <a:ext cx="2653384" cy="400110"/>
            </a:xfrm>
            <a:prstGeom prst="rect">
              <a:avLst/>
            </a:prstGeom>
            <a:noFill/>
          </p:spPr>
          <p:txBody>
            <a:bodyPr wrap="square" rtlCol="0">
              <a:spAutoFit/>
            </a:bodyPr>
            <a:lstStyle/>
            <a:p>
              <a:pPr algn="ctr"/>
              <a:r>
                <a:rPr lang="de-DE" sz="2000" b="1" dirty="0" err="1"/>
                <a:t>Keypoints</a:t>
              </a:r>
              <a:endParaRPr lang="en-US" sz="2000" b="1" dirty="0"/>
            </a:p>
          </p:txBody>
        </p:sp>
        <p:sp>
          <p:nvSpPr>
            <p:cNvPr id="201" name="Textfeld 200">
              <a:extLst>
                <a:ext uri="{FF2B5EF4-FFF2-40B4-BE49-F238E27FC236}">
                  <a16:creationId xmlns:a16="http://schemas.microsoft.com/office/drawing/2014/main" id="{79679640-ADBE-9E90-5D1B-0E983DA6F605}"/>
                </a:ext>
              </a:extLst>
            </p:cNvPr>
            <p:cNvSpPr txBox="1"/>
            <p:nvPr/>
          </p:nvSpPr>
          <p:spPr>
            <a:xfrm>
              <a:off x="21741831" y="27933724"/>
              <a:ext cx="2653384" cy="400110"/>
            </a:xfrm>
            <a:prstGeom prst="rect">
              <a:avLst/>
            </a:prstGeom>
            <a:noFill/>
          </p:spPr>
          <p:txBody>
            <a:bodyPr wrap="square" rtlCol="0">
              <a:spAutoFit/>
            </a:bodyPr>
            <a:lstStyle/>
            <a:p>
              <a:pPr algn="ctr"/>
              <a:r>
                <a:rPr lang="de-DE" sz="2000" b="1" dirty="0" err="1"/>
                <a:t>Result</a:t>
              </a:r>
              <a:r>
                <a:rPr lang="de-DE" sz="2000" b="1" dirty="0"/>
                <a:t> Image</a:t>
              </a:r>
              <a:endParaRPr lang="en-US" sz="2000" b="1" dirty="0"/>
            </a:p>
          </p:txBody>
        </p:sp>
      </p:grpSp>
    </p:spTree>
    <p:extLst>
      <p:ext uri="{BB962C8B-B14F-4D97-AF65-F5344CB8AC3E}">
        <p14:creationId xmlns:p14="http://schemas.microsoft.com/office/powerpoint/2010/main" val="2620288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descr="Ein Bild, das Text, Mond, Grafiken, Screenshot enthält.&#10;&#10;Automatisch generierte Beschreibung">
            <a:extLst>
              <a:ext uri="{FF2B5EF4-FFF2-40B4-BE49-F238E27FC236}">
                <a16:creationId xmlns:a16="http://schemas.microsoft.com/office/drawing/2014/main" id="{9D145C94-9C7A-C41E-E5D0-1AA18EA58062}"/>
              </a:ext>
            </a:extLst>
          </p:cNvPr>
          <p:cNvPicPr>
            <a:picLocks noChangeAspect="1"/>
          </p:cNvPicPr>
          <p:nvPr/>
        </p:nvPicPr>
        <p:blipFill>
          <a:blip r:embed="rId2"/>
          <a:stretch>
            <a:fillRect/>
          </a:stretch>
        </p:blipFill>
        <p:spPr>
          <a:xfrm>
            <a:off x="17482271" y="8643771"/>
            <a:ext cx="4152351" cy="2936469"/>
          </a:xfrm>
          <a:prstGeom prst="rect">
            <a:avLst/>
          </a:prstGeom>
        </p:spPr>
      </p:pic>
      <p:grpSp>
        <p:nvGrpSpPr>
          <p:cNvPr id="6" name="Gruppieren 5">
            <a:extLst>
              <a:ext uri="{FF2B5EF4-FFF2-40B4-BE49-F238E27FC236}">
                <a16:creationId xmlns:a16="http://schemas.microsoft.com/office/drawing/2014/main" id="{B9C0E711-D432-98DF-8884-0B116E7BB7FB}"/>
              </a:ext>
            </a:extLst>
          </p:cNvPr>
          <p:cNvGrpSpPr/>
          <p:nvPr/>
        </p:nvGrpSpPr>
        <p:grpSpPr>
          <a:xfrm>
            <a:off x="-5815264" y="11580240"/>
            <a:ext cx="35609213" cy="3140897"/>
            <a:chOff x="0" y="3302514"/>
            <a:chExt cx="30275213" cy="3140897"/>
          </a:xfrm>
        </p:grpSpPr>
        <p:sp>
          <p:nvSpPr>
            <p:cNvPr id="2" name="Rechteck 1">
              <a:extLst>
                <a:ext uri="{FF2B5EF4-FFF2-40B4-BE49-F238E27FC236}">
                  <a16:creationId xmlns:a16="http://schemas.microsoft.com/office/drawing/2014/main" id="{BF72F8E1-FB76-77CA-87BC-B4951F69026F}"/>
                </a:ext>
              </a:extLst>
            </p:cNvPr>
            <p:cNvSpPr/>
            <p:nvPr/>
          </p:nvSpPr>
          <p:spPr>
            <a:xfrm>
              <a:off x="0" y="3302514"/>
              <a:ext cx="30275213" cy="3140897"/>
            </a:xfrm>
            <a:prstGeom prst="rect">
              <a:avLst/>
            </a:prstGeom>
            <a:gradFill flip="none" rotWithShape="1">
              <a:gsLst>
                <a:gs pos="0">
                  <a:srgbClr val="162957"/>
                </a:gs>
                <a:gs pos="100000">
                  <a:srgbClr val="0069B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dirty="0"/>
            </a:p>
          </p:txBody>
        </p:sp>
        <p:sp>
          <p:nvSpPr>
            <p:cNvPr id="5" name="Titel 1">
              <a:extLst>
                <a:ext uri="{FF2B5EF4-FFF2-40B4-BE49-F238E27FC236}">
                  <a16:creationId xmlns:a16="http://schemas.microsoft.com/office/drawing/2014/main" id="{692BE312-060E-2BF2-23DC-BCE5DAE011C9}"/>
                </a:ext>
              </a:extLst>
            </p:cNvPr>
            <p:cNvSpPr txBox="1">
              <a:spLocks/>
            </p:cNvSpPr>
            <p:nvPr/>
          </p:nvSpPr>
          <p:spPr>
            <a:xfrm>
              <a:off x="1283683" y="3726129"/>
              <a:ext cx="27572937" cy="2193000"/>
            </a:xfrm>
            <a:prstGeom prst="rect">
              <a:avLst/>
            </a:prstGeom>
          </p:spPr>
          <p:txBody>
            <a:bodyPr/>
            <a:lst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a:lstStyle>
            <a:p>
              <a:pPr algn="ctr">
                <a:lnSpc>
                  <a:spcPct val="100000"/>
                </a:lnSpc>
              </a:pPr>
              <a:r>
                <a:rPr lang="de-DE" sz="6000" b="1" dirty="0">
                  <a:solidFill>
                    <a:schemeClr val="bg1"/>
                  </a:solidFill>
                  <a:latin typeface="Arial" panose="020B0604020202020204" pitchFamily="34" charset="0"/>
                  <a:cs typeface="Arial" panose="020B0604020202020204" pitchFamily="34" charset="0"/>
                </a:rPr>
                <a:t>HHN Face Wizard</a:t>
              </a:r>
              <a:br>
                <a:rPr lang="de-DE" sz="6000" b="1" dirty="0">
                  <a:solidFill>
                    <a:schemeClr val="bg1"/>
                  </a:solidFill>
                  <a:latin typeface="Arial" panose="020B0604020202020204" pitchFamily="34" charset="0"/>
                  <a:cs typeface="Arial" panose="020B0604020202020204" pitchFamily="34" charset="0"/>
                </a:rPr>
              </a:br>
              <a:r>
                <a:rPr lang="de-DE" sz="4800" b="1" dirty="0">
                  <a:solidFill>
                    <a:schemeClr val="bg1"/>
                  </a:solidFill>
                  <a:latin typeface="Arial" panose="020B0604020202020204" pitchFamily="34" charset="0"/>
                  <a:cs typeface="Arial" panose="020B0604020202020204" pitchFamily="34" charset="0"/>
                </a:rPr>
                <a:t>Deep Fake Generator</a:t>
              </a:r>
              <a:endParaRPr lang="en-US" sz="6000" b="1" dirty="0">
                <a:solidFill>
                  <a:schemeClr val="bg1"/>
                </a:solidFill>
                <a:latin typeface="Arial" panose="020B0604020202020204" pitchFamily="34" charset="0"/>
                <a:cs typeface="Arial" panose="020B0604020202020204" pitchFamily="34" charset="0"/>
              </a:endParaRPr>
            </a:p>
          </p:txBody>
        </p:sp>
      </p:grpSp>
      <p:pic>
        <p:nvPicPr>
          <p:cNvPr id="7" name="Bild 3">
            <a:extLst>
              <a:ext uri="{FF2B5EF4-FFF2-40B4-BE49-F238E27FC236}">
                <a16:creationId xmlns:a16="http://schemas.microsoft.com/office/drawing/2014/main" id="{03D52F85-A76D-DF33-4F88-23054D37A5D9}"/>
              </a:ext>
            </a:extLst>
          </p:cNvPr>
          <p:cNvPicPr>
            <a:picLocks noChangeAspect="1"/>
          </p:cNvPicPr>
          <p:nvPr/>
        </p:nvPicPr>
        <p:blipFill>
          <a:blip r:embed="rId3"/>
          <a:stretch>
            <a:fillRect/>
          </a:stretch>
        </p:blipFill>
        <p:spPr>
          <a:xfrm>
            <a:off x="23174231" y="8972553"/>
            <a:ext cx="4951192" cy="2278904"/>
          </a:xfrm>
          <a:prstGeom prst="rect">
            <a:avLst/>
          </a:prstGeom>
        </p:spPr>
      </p:pic>
      <p:pic>
        <p:nvPicPr>
          <p:cNvPr id="3" name="Picture 2">
            <a:extLst>
              <a:ext uri="{FF2B5EF4-FFF2-40B4-BE49-F238E27FC236}">
                <a16:creationId xmlns:a16="http://schemas.microsoft.com/office/drawing/2014/main" id="{EA79C89B-F7B0-BAB3-F5ED-AD770BA2F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929" y="15359437"/>
            <a:ext cx="1406219" cy="1765129"/>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0B1B4476-6B04-114E-7260-B469441A524C}"/>
              </a:ext>
            </a:extLst>
          </p:cNvPr>
          <p:cNvPicPr>
            <a:picLocks noChangeAspect="1"/>
          </p:cNvPicPr>
          <p:nvPr/>
        </p:nvPicPr>
        <p:blipFill>
          <a:blip r:embed="rId5"/>
          <a:stretch>
            <a:fillRect/>
          </a:stretch>
        </p:blipFill>
        <p:spPr>
          <a:xfrm>
            <a:off x="10196561" y="15359437"/>
            <a:ext cx="1765129" cy="1765129"/>
          </a:xfrm>
          <a:prstGeom prst="rect">
            <a:avLst/>
          </a:prstGeom>
        </p:spPr>
      </p:pic>
      <p:pic>
        <p:nvPicPr>
          <p:cNvPr id="9" name="Grafik 8" descr="Ein Bild, das Menschliches Gesicht, Kleidung, Mikrofon, Person enthält.&#10;&#10;Automatisch generierte Beschreibung">
            <a:extLst>
              <a:ext uri="{FF2B5EF4-FFF2-40B4-BE49-F238E27FC236}">
                <a16:creationId xmlns:a16="http://schemas.microsoft.com/office/drawing/2014/main" id="{6C9FA8AE-AA15-8CBC-FD6E-D55B01E9B7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4290" y="15359436"/>
            <a:ext cx="1765129" cy="1765129"/>
          </a:xfrm>
          <a:prstGeom prst="rect">
            <a:avLst/>
          </a:prstGeom>
        </p:spPr>
      </p:pic>
    </p:spTree>
    <p:extLst>
      <p:ext uri="{BB962C8B-B14F-4D97-AF65-F5344CB8AC3E}">
        <p14:creationId xmlns:p14="http://schemas.microsoft.com/office/powerpoint/2010/main" val="4070907429"/>
      </p:ext>
    </p:extLst>
  </p:cSld>
  <p:clrMapOvr>
    <a:masterClrMapping/>
  </p:clrMapOvr>
</p:sld>
</file>

<file path=ppt/theme/theme1.xml><?xml version="1.0" encoding="utf-8"?>
<a:theme xmlns:a="http://schemas.openxmlformats.org/drawingml/2006/main" name="HHN_Deutsc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HN_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HN_Campus_KU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985</Words>
  <Application>Microsoft Office PowerPoint</Application>
  <PresentationFormat>Benutzerdefiniert</PresentationFormat>
  <Paragraphs>109</Paragraphs>
  <Slides>4</Slides>
  <Notes>0</Notes>
  <HiddenSlides>3</HiddenSlides>
  <MMClips>0</MMClips>
  <ScaleCrop>false</ScaleCrop>
  <HeadingPairs>
    <vt:vector size="6" baseType="variant">
      <vt:variant>
        <vt:lpstr>Verwendete Schriftarten</vt:lpstr>
      </vt:variant>
      <vt:variant>
        <vt:i4>2</vt:i4>
      </vt:variant>
      <vt:variant>
        <vt:lpstr>Design</vt:lpstr>
      </vt:variant>
      <vt:variant>
        <vt:i4>3</vt:i4>
      </vt:variant>
      <vt:variant>
        <vt:lpstr>Folientitel</vt:lpstr>
      </vt:variant>
      <vt:variant>
        <vt:i4>4</vt:i4>
      </vt:variant>
    </vt:vector>
  </HeadingPairs>
  <TitlesOfParts>
    <vt:vector size="9" baseType="lpstr">
      <vt:lpstr>Arial</vt:lpstr>
      <vt:lpstr>Calibri</vt:lpstr>
      <vt:lpstr>HHN_Deutsch</vt:lpstr>
      <vt:lpstr>HHN_English</vt:lpstr>
      <vt:lpstr>HHN_Campus_KUEN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Lena Amon</dc:creator>
  <cp:lastModifiedBy>Pascal Graf</cp:lastModifiedBy>
  <cp:revision>217</cp:revision>
  <cp:lastPrinted>2019-04-12T08:59:46Z</cp:lastPrinted>
  <dcterms:created xsi:type="dcterms:W3CDTF">2019-04-01T08:48:23Z</dcterms:created>
  <dcterms:modified xsi:type="dcterms:W3CDTF">2023-10-13T09:53:36Z</dcterms:modified>
</cp:coreProperties>
</file>